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61" r:id="rId5"/>
    <p:sldId id="282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6" r:id="rId19"/>
    <p:sldId id="273" r:id="rId20"/>
    <p:sldId id="274" r:id="rId21"/>
    <p:sldId id="275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0099FF"/>
    <a:srgbClr val="33CCFF"/>
    <a:srgbClr val="CC6600"/>
    <a:srgbClr val="DDDDDD"/>
    <a:srgbClr val="EAEAEA"/>
    <a:srgbClr val="CCCC00"/>
    <a:srgbClr val="003366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11" autoAdjust="0"/>
    <p:restoredTop sz="86403" autoAdjust="0"/>
  </p:normalViewPr>
  <p:slideViewPr>
    <p:cSldViewPr>
      <p:cViewPr>
        <p:scale>
          <a:sx n="60" d="100"/>
          <a:sy n="60" d="100"/>
        </p:scale>
        <p:origin x="-684" y="-546"/>
      </p:cViewPr>
      <p:guideLst>
        <p:guide orient="horz" pos="1728"/>
        <p:guide pos="2880"/>
      </p:guideLst>
    </p:cSldViewPr>
  </p:slideViewPr>
  <p:outlineViewPr>
    <p:cViewPr>
      <p:scale>
        <a:sx n="33" d="100"/>
        <a:sy n="33" d="100"/>
      </p:scale>
      <p:origin x="0" y="184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3B1D158-C781-4C55-A813-50F5AC86AB0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80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B1D158-C781-4C55-A813-50F5AC86AB0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94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C2A46D-1CD3-42E6-9953-DA89B0284B3B}" type="slidenum">
              <a:rPr lang="en-US"/>
              <a:pPr/>
              <a:t>13</a:t>
            </a:fld>
            <a:endParaRPr lang="en-US"/>
          </a:p>
        </p:txBody>
      </p:sp>
      <p:sp>
        <p:nvSpPr>
          <p:cNvPr id="1188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8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DC0E95-3FF8-49CA-AB07-1E64C7D397D3}" type="slidenum">
              <a:rPr lang="en-US"/>
              <a:pPr/>
              <a:t>14</a:t>
            </a:fld>
            <a:endParaRPr lang="en-US"/>
          </a:p>
        </p:txBody>
      </p:sp>
      <p:sp>
        <p:nvSpPr>
          <p:cNvPr id="1170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0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F33B43-9F22-4CF4-B0E0-2E8896010FBB}" type="slidenum">
              <a:rPr lang="en-US"/>
              <a:pPr/>
              <a:t>15</a:t>
            </a:fld>
            <a:endParaRPr lang="en-US"/>
          </a:p>
        </p:txBody>
      </p:sp>
      <p:sp>
        <p:nvSpPr>
          <p:cNvPr id="1172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2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C166EB-DF67-4145-A5FF-DABB1A2D6892}" type="slidenum">
              <a:rPr lang="en-US"/>
              <a:pPr/>
              <a:t>16</a:t>
            </a:fld>
            <a:endParaRPr lang="en-US"/>
          </a:p>
        </p:txBody>
      </p:sp>
      <p:sp>
        <p:nvSpPr>
          <p:cNvPr id="1174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4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379C0F-E49C-460C-90D1-E31BCC465141}" type="slidenum">
              <a:rPr lang="en-US"/>
              <a:pPr/>
              <a:t>17</a:t>
            </a:fld>
            <a:endParaRPr lang="en-US"/>
          </a:p>
        </p:txBody>
      </p:sp>
      <p:sp>
        <p:nvSpPr>
          <p:cNvPr id="1176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6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4F4D00-3B63-4488-AFC5-61F532CFB735}" type="slidenum">
              <a:rPr lang="en-US"/>
              <a:pPr/>
              <a:t>19</a:t>
            </a:fld>
            <a:endParaRPr lang="en-US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4F4D00-3B63-4488-AFC5-61F532CFB735}" type="slidenum">
              <a:rPr lang="en-US"/>
              <a:pPr/>
              <a:t>20</a:t>
            </a:fld>
            <a:endParaRPr lang="en-US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4F4D00-3B63-4488-AFC5-61F532CFB735}" type="slidenum">
              <a:rPr lang="en-US"/>
              <a:pPr/>
              <a:t>21</a:t>
            </a:fld>
            <a:endParaRPr lang="en-US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C13157-9E15-46D2-A186-6B52D1C44F41}" type="slidenum">
              <a:rPr lang="en-US"/>
              <a:pPr/>
              <a:t>22</a:t>
            </a:fld>
            <a:endParaRPr lang="en-US"/>
          </a:p>
        </p:txBody>
      </p:sp>
      <p:sp>
        <p:nvSpPr>
          <p:cNvPr id="1186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6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3617AC-30CA-4C02-867E-9C30DF08F517}" type="slidenum">
              <a:rPr lang="en-US"/>
              <a:pPr/>
              <a:t>23</a:t>
            </a:fld>
            <a:endParaRPr lang="en-US"/>
          </a:p>
        </p:txBody>
      </p:sp>
      <p:sp>
        <p:nvSpPr>
          <p:cNvPr id="1178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8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4D15A9-D902-48F6-A23F-A4D547E7197A}" type="slidenum">
              <a:rPr lang="en-US"/>
              <a:pPr/>
              <a:t>4</a:t>
            </a:fld>
            <a:endParaRPr lang="en-US"/>
          </a:p>
        </p:txBody>
      </p:sp>
      <p:sp>
        <p:nvSpPr>
          <p:cNvPr id="1156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6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9F42A9-84CA-4C9C-B647-CAFCCFEE07E7}" type="slidenum">
              <a:rPr lang="en-US"/>
              <a:pPr/>
              <a:t>24</a:t>
            </a:fld>
            <a:endParaRPr lang="en-US"/>
          </a:p>
        </p:txBody>
      </p:sp>
      <p:sp>
        <p:nvSpPr>
          <p:cNvPr id="1189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9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F12751-B11E-466E-9A7C-AEA43B415E26}" type="slidenum">
              <a:rPr lang="en-US"/>
              <a:pPr/>
              <a:t>25</a:t>
            </a:fld>
            <a:endParaRPr 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C2398A-5E8E-4C11-B1DF-585A502FBCDE}" type="slidenum">
              <a:rPr lang="en-US"/>
              <a:pPr/>
              <a:t>26</a:t>
            </a:fld>
            <a:endParaRPr lang="en-US"/>
          </a:p>
        </p:txBody>
      </p:sp>
      <p:sp>
        <p:nvSpPr>
          <p:cNvPr id="76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D8C9F9-B716-421A-BD6E-06E5C82E4A6C}" type="slidenum">
              <a:rPr lang="en-US"/>
              <a:pPr/>
              <a:t>6</a:t>
            </a:fld>
            <a:endParaRPr lang="en-US"/>
          </a:p>
        </p:txBody>
      </p:sp>
      <p:sp>
        <p:nvSpPr>
          <p:cNvPr id="1158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8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7D1FAE-AB84-407E-A221-FD5F9377DAAB}" type="slidenum">
              <a:rPr lang="en-US"/>
              <a:pPr/>
              <a:t>7</a:t>
            </a:fld>
            <a:endParaRPr lang="en-US"/>
          </a:p>
        </p:txBody>
      </p:sp>
      <p:sp>
        <p:nvSpPr>
          <p:cNvPr id="1160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0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B87CA9-6560-40D2-A0AD-695A1B4DF0D7}" type="slidenum">
              <a:rPr lang="en-US"/>
              <a:pPr/>
              <a:t>8</a:t>
            </a:fld>
            <a:endParaRPr lang="en-US"/>
          </a:p>
        </p:txBody>
      </p:sp>
      <p:sp>
        <p:nvSpPr>
          <p:cNvPr id="1162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2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47B7D5-254F-46EE-B681-CDC9CA96EBC3}" type="slidenum">
              <a:rPr lang="en-US"/>
              <a:pPr/>
              <a:t>9</a:t>
            </a:fld>
            <a:endParaRPr lang="en-US"/>
          </a:p>
        </p:txBody>
      </p:sp>
      <p:sp>
        <p:nvSpPr>
          <p:cNvPr id="1164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4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D0D3FC-4263-45CE-A4C3-503B7CD2061A}" type="slidenum">
              <a:rPr lang="en-US"/>
              <a:pPr/>
              <a:t>10</a:t>
            </a:fld>
            <a:endParaRPr lang="en-US"/>
          </a:p>
        </p:txBody>
      </p:sp>
      <p:sp>
        <p:nvSpPr>
          <p:cNvPr id="1166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6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D7308A-3F16-42C5-B805-2CE5B9086E95}" type="slidenum">
              <a:rPr lang="en-US"/>
              <a:pPr/>
              <a:t>11</a:t>
            </a:fld>
            <a:endParaRPr lang="en-US"/>
          </a:p>
        </p:txBody>
      </p:sp>
      <p:sp>
        <p:nvSpPr>
          <p:cNvPr id="1168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8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4F4D00-3B63-4488-AFC5-61F532CFB735}" type="slidenum">
              <a:rPr lang="en-US"/>
              <a:pPr/>
              <a:t>12</a:t>
            </a:fld>
            <a:endParaRPr lang="en-US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Title Slide">
    <p:bg>
      <p:bgPr>
        <a:gradFill>
          <a:gsLst>
            <a:gs pos="32000">
              <a:schemeClr val="accent6">
                <a:lumMod val="50000"/>
                <a:lumOff val="50000"/>
              </a:schemeClr>
            </a:gs>
            <a:gs pos="0">
              <a:schemeClr val="accent6">
                <a:lumMod val="50000"/>
              </a:schemeClr>
            </a:gs>
            <a:gs pos="70000">
              <a:schemeClr val="accent6">
                <a:lumMod val="50000"/>
                <a:lumOff val="50000"/>
              </a:schemeClr>
            </a:gs>
            <a:gs pos="94000">
              <a:schemeClr val="accent6">
                <a:lumMod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5105400" y="3048000"/>
            <a:ext cx="3581400" cy="519113"/>
          </a:xfrm>
          <a:noFill/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45720" bIns="45720" anchor="t"/>
          <a:lstStyle>
            <a:lvl1pPr marL="0">
              <a:spcBef>
                <a:spcPct val="50000"/>
              </a:spcBef>
              <a:defRPr sz="2800">
                <a:solidFill>
                  <a:srgbClr val="F8F8F8"/>
                </a:solidFill>
                <a:effectLst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4876801" y="6172200"/>
            <a:ext cx="4190999" cy="461665"/>
          </a:xfr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algn="l">
              <a:defRPr lang="en-US" sz="800" baseline="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080" name="Text Box 8"/>
          <p:cNvSpPr txBox="1">
            <a:spLocks noChangeArrowheads="1"/>
          </p:cNvSpPr>
          <p:nvPr userDrawn="1"/>
        </p:nvSpPr>
        <p:spPr bwMode="auto">
          <a:xfrm>
            <a:off x="6705600" y="5943600"/>
            <a:ext cx="2362200" cy="21544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800" dirty="0">
                <a:solidFill>
                  <a:schemeClr val="bg1"/>
                </a:solidFill>
              </a:rPr>
              <a:t>PowerPoint Presentation by Charlie </a:t>
            </a:r>
            <a:r>
              <a:rPr lang="en-US" sz="800" dirty="0" smtClean="0">
                <a:solidFill>
                  <a:schemeClr val="bg1"/>
                </a:solidFill>
              </a:rPr>
              <a:t>Cook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3091" name="Rectangle 19"/>
          <p:cNvSpPr>
            <a:spLocks noChangeArrowheads="1"/>
          </p:cNvSpPr>
          <p:nvPr userDrawn="1"/>
        </p:nvSpPr>
        <p:spPr bwMode="auto">
          <a:xfrm>
            <a:off x="5105400" y="990600"/>
            <a:ext cx="3200400" cy="95410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>
                <a:solidFill>
                  <a:srgbClr val="C0C0C0"/>
                </a:solidFill>
              </a:rPr>
              <a:t>Part </a:t>
            </a:r>
            <a:r>
              <a:rPr lang="en-US" sz="2000" dirty="0" smtClean="0">
                <a:solidFill>
                  <a:srgbClr val="C0C0C0"/>
                </a:solidFill>
              </a:rPr>
              <a:t>III</a:t>
            </a:r>
            <a:r>
              <a:rPr lang="en-US" sz="3200" baseline="-6000" dirty="0">
                <a:solidFill>
                  <a:srgbClr val="B2B2B2"/>
                </a:solidFill>
              </a:rPr>
              <a:t/>
            </a:r>
            <a:br>
              <a:rPr lang="en-US" sz="3200" baseline="-6000" dirty="0">
                <a:solidFill>
                  <a:srgbClr val="B2B2B2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  <a:latin typeface="Tahoma" pitchFamily="34" charset="0"/>
              </a:rPr>
              <a:t>Developing the Entrepreneurial</a:t>
            </a:r>
            <a:r>
              <a:rPr lang="en-US" sz="1800" baseline="0" dirty="0" smtClean="0">
                <a:solidFill>
                  <a:schemeClr val="bg1"/>
                </a:solidFill>
                <a:latin typeface="Tahoma" pitchFamily="34" charset="0"/>
              </a:rPr>
              <a:t> Plan</a:t>
            </a:r>
            <a:endParaRPr lang="en-US" sz="1800" dirty="0">
              <a:solidFill>
                <a:schemeClr val="bg1"/>
              </a:solidFill>
              <a:latin typeface="Tahoma" pitchFamily="34" charset="0"/>
            </a:endParaRPr>
          </a:p>
        </p:txBody>
      </p:sp>
      <p:pic>
        <p:nvPicPr>
          <p:cNvPr id="3126" name="Picture 5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3" y="0"/>
            <a:ext cx="4813228" cy="615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51"/>
          <p:cNvSpPr>
            <a:spLocks noChangeArrowheads="1"/>
          </p:cNvSpPr>
          <p:nvPr userDrawn="1"/>
        </p:nvSpPr>
        <p:spPr bwMode="auto">
          <a:xfrm>
            <a:off x="5105400" y="2362200"/>
            <a:ext cx="2209800" cy="543739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400" b="1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C h a p t e r</a:t>
            </a:r>
            <a:r>
              <a:rPr lang="en-US" sz="14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en-US" sz="3600" baseline="-10000" dirty="0">
              <a:solidFill>
                <a:srgbClr val="C0C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36063" cy="723275"/>
          </a:xfrm>
          <a:solidFill>
            <a:srgbClr val="0099FF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156F8987-C48D-417D-AE86-78121009D98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513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3" y="309082"/>
            <a:ext cx="912495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7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8105C06C-4EDE-43D4-82B9-BB0630B55DC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95781"/>
      </p:ext>
    </p:extLst>
  </p:cSld>
  <p:clrMapOvr>
    <a:masterClrMapping/>
  </p:clrMapOvr>
  <p:transition spd="slow"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4500"/>
            <a:ext cx="82296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A066A2FD-288C-470D-A1B2-2086F2CEDC9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539627"/>
      </p:ext>
    </p:extLst>
  </p:cSld>
  <p:clrMapOvr>
    <a:masterClrMapping/>
  </p:clrMapOvr>
  <p:transition spd="slow"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440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467DFD78-64C8-4D9C-B2D1-5BB4064A556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339409"/>
      </p:ext>
    </p:extLst>
  </p:cSld>
  <p:clrMapOvr>
    <a:masterClrMapping/>
  </p:clrMapOvr>
  <p:transition spd="slow"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5449EAA3-9B28-4735-9435-BD678C59D7B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303296"/>
      </p:ext>
    </p:extLst>
  </p:cSld>
  <p:clrMapOvr>
    <a:masterClrMapping/>
  </p:clrMapOvr>
  <p:transition spd="slow"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Slideheader01"/>
          <p:cNvSpPr>
            <a:spLocks noGrp="1" noChangeArrowheads="1"/>
          </p:cNvSpPr>
          <p:nvPr>
            <p:ph type="title"/>
          </p:nvPr>
        </p:nvSpPr>
        <p:spPr bwMode="blackWhite">
          <a:xfrm>
            <a:off x="0" y="309082"/>
            <a:ext cx="9144000" cy="723275"/>
          </a:xfrm>
          <a:prstGeom prst="rect">
            <a:avLst/>
          </a:prstGeo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7675" y="1219200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324600"/>
            <a:ext cx="6629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>
              <a:defRPr lang="en-US" sz="800" smtClean="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1875" y="6477000"/>
            <a:ext cx="1295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b="1">
                <a:solidFill>
                  <a:srgbClr val="0099CC"/>
                </a:solidFill>
                <a:cs typeface="Times New Roman" pitchFamily="18" charset="0"/>
              </a:defRPr>
            </a:lvl1pPr>
          </a:lstStyle>
          <a:p>
            <a:r>
              <a:rPr lang="en-US" dirty="0" smtClean="0"/>
              <a:t>1–</a:t>
            </a:r>
            <a:fld id="{8C9EAC4D-9B0D-4346-B6FA-F1AD9777C9E4}" type="slidenum">
              <a:rPr lang="en-US" smtClean="0">
                <a:cs typeface="+mn-cs"/>
              </a:rPr>
              <a:pPr/>
              <a:t>‹#›</a:t>
            </a:fld>
            <a:endParaRPr lang="en-US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marL="514350" algn="l" rtl="0" eaLnBrk="1" fontAlgn="base" hangingPunct="1">
        <a:spcBef>
          <a:spcPct val="0"/>
        </a:spcBef>
        <a:spcAft>
          <a:spcPct val="0"/>
        </a:spcAft>
        <a:defRPr lang="en-US" sz="3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9715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14287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8859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23431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231775" indent="-231775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SzPct val="85000"/>
        <a:buChar char="•"/>
        <a:defRPr sz="2800" b="1">
          <a:solidFill>
            <a:srgbClr val="336699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8975" indent="-287338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Ø"/>
        <a:defRPr sz="2400">
          <a:solidFill>
            <a:srgbClr val="996600"/>
          </a:solidFill>
          <a:effectLst/>
          <a:latin typeface="Arial" charset="0"/>
        </a:defRPr>
      </a:lvl2pPr>
      <a:lvl3pPr marL="1082675" indent="-223838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CC6600"/>
          </a:solidFill>
          <a:effectLst/>
          <a:latin typeface="Arial" charset="0"/>
        </a:defRPr>
      </a:lvl3pPr>
      <a:lvl4pPr marL="1539875" indent="-22383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/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0">
          <a:solidFill>
            <a:schemeClr val="tx1"/>
          </a:solidFill>
          <a:effectLst/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9200" y="3048000"/>
            <a:ext cx="4038600" cy="954107"/>
          </a:xfrm>
        </p:spPr>
        <p:txBody>
          <a:bodyPr/>
          <a:lstStyle/>
          <a:p>
            <a:r>
              <a:rPr lang="en-US" dirty="0" smtClean="0"/>
              <a:t>Developing an Effective Business Plan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876801" y="6367046"/>
            <a:ext cx="4190999" cy="338554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561166038"/>
      </p:ext>
    </p:extLst>
  </p:cSld>
  <p:clrMapOvr>
    <a:masterClrMapping/>
  </p:clrMapOvr>
  <p:transition spd="slow">
    <p:cut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4C406036-5212-4D3E-B681-F1A73CBC64FC}" type="slidenum">
              <a:rPr lang="en-US"/>
              <a:pPr/>
              <a:t>10</a:t>
            </a:fld>
            <a:endParaRPr lang="en-US"/>
          </a:p>
        </p:txBody>
      </p:sp>
      <p:sp>
        <p:nvSpPr>
          <p:cNvPr id="116531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Putting the Package Together</a:t>
            </a:r>
          </a:p>
        </p:txBody>
      </p:sp>
      <p:sp>
        <p:nvSpPr>
          <p:cNvPr id="1165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Appearance</a:t>
            </a:r>
          </a:p>
          <a:p>
            <a:r>
              <a:rPr lang="en-US" dirty="0"/>
              <a:t>Length</a:t>
            </a:r>
          </a:p>
          <a:p>
            <a:r>
              <a:rPr lang="en-US" dirty="0"/>
              <a:t>The cover and title page</a:t>
            </a:r>
          </a:p>
          <a:p>
            <a:r>
              <a:rPr lang="en-US" dirty="0"/>
              <a:t>The executive summary</a:t>
            </a:r>
          </a:p>
          <a:p>
            <a:r>
              <a:rPr lang="en-US" dirty="0"/>
              <a:t>The table of contents</a:t>
            </a:r>
          </a:p>
        </p:txBody>
      </p:sp>
      <p:pic>
        <p:nvPicPr>
          <p:cNvPr id="1165316" name="Picture 4" descr="BS01597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098800"/>
            <a:ext cx="2857500" cy="292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07852317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65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65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65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65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65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531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7A6AE97A-3C54-49B7-B9EB-C8025BB86C70}" type="slidenum">
              <a:rPr lang="en-US"/>
              <a:pPr/>
              <a:t>11</a:t>
            </a:fld>
            <a:endParaRPr lang="en-US"/>
          </a:p>
        </p:txBody>
      </p:sp>
      <p:sp>
        <p:nvSpPr>
          <p:cNvPr id="116736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Guidelines to Remember</a:t>
            </a:r>
          </a:p>
        </p:txBody>
      </p:sp>
      <p:sp>
        <p:nvSpPr>
          <p:cNvPr id="1167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35000"/>
              </a:spcBef>
            </a:pPr>
            <a:r>
              <a:rPr lang="en-US" sz="2400"/>
              <a:t>Keep the plan respectably short</a:t>
            </a:r>
          </a:p>
          <a:p>
            <a:pPr>
              <a:spcBef>
                <a:spcPct val="35000"/>
              </a:spcBef>
            </a:pPr>
            <a:r>
              <a:rPr lang="en-US" sz="2400"/>
              <a:t>Organize and package the plan appropriately</a:t>
            </a:r>
          </a:p>
          <a:p>
            <a:pPr>
              <a:spcBef>
                <a:spcPct val="35000"/>
              </a:spcBef>
            </a:pPr>
            <a:r>
              <a:rPr lang="en-US" sz="2400"/>
              <a:t>Orient the plan toward the future</a:t>
            </a:r>
          </a:p>
          <a:p>
            <a:pPr>
              <a:spcBef>
                <a:spcPct val="35000"/>
              </a:spcBef>
            </a:pPr>
            <a:r>
              <a:rPr lang="en-US" sz="2400"/>
              <a:t>Avoid exaggeration</a:t>
            </a:r>
          </a:p>
          <a:p>
            <a:pPr>
              <a:spcBef>
                <a:spcPct val="35000"/>
              </a:spcBef>
            </a:pPr>
            <a:r>
              <a:rPr lang="en-US" sz="2400"/>
              <a:t>Highlight critical risks</a:t>
            </a:r>
          </a:p>
          <a:p>
            <a:pPr>
              <a:spcBef>
                <a:spcPct val="35000"/>
              </a:spcBef>
            </a:pPr>
            <a:r>
              <a:rPr lang="en-US" sz="2400"/>
              <a:t>Give evidence of an effective entrepreneurial team</a:t>
            </a:r>
          </a:p>
          <a:p>
            <a:pPr>
              <a:spcBef>
                <a:spcPct val="35000"/>
              </a:spcBef>
            </a:pPr>
            <a:r>
              <a:rPr lang="en-US" sz="2400"/>
              <a:t>Do not over-diversify</a:t>
            </a:r>
          </a:p>
          <a:p>
            <a:pPr>
              <a:spcBef>
                <a:spcPct val="35000"/>
              </a:spcBef>
            </a:pPr>
            <a:r>
              <a:rPr lang="en-US" sz="2400"/>
              <a:t>Identify the target market</a:t>
            </a:r>
          </a:p>
          <a:p>
            <a:pPr>
              <a:spcBef>
                <a:spcPct val="35000"/>
              </a:spcBef>
            </a:pPr>
            <a:r>
              <a:rPr lang="en-US" sz="2400"/>
              <a:t>Keep the plan written in the third person</a:t>
            </a:r>
          </a:p>
          <a:p>
            <a:pPr>
              <a:spcBef>
                <a:spcPct val="35000"/>
              </a:spcBef>
            </a:pPr>
            <a:r>
              <a:rPr lang="en-US" sz="2400"/>
              <a:t>Capture the reader’s interest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48258765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67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67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67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67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67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67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67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67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167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167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6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62EE16AC-E74F-4A23-AE62-73F115449A9B}" type="slidenum">
              <a:rPr lang="en-US"/>
              <a:pPr/>
              <a:t>12</a:t>
            </a:fld>
            <a:endParaRPr lang="en-US"/>
          </a:p>
        </p:txBody>
      </p:sp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12.1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Common Business Plan Phrases: Statement versus Reality </a:t>
            </a:r>
          </a:p>
        </p:txBody>
      </p:sp>
      <p:graphicFrame>
        <p:nvGraphicFramePr>
          <p:cNvPr id="27238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792160"/>
              </p:ext>
            </p:extLst>
          </p:nvPr>
        </p:nvGraphicFramePr>
        <p:xfrm>
          <a:off x="381000" y="1066800"/>
          <a:ext cx="8077200" cy="4943970"/>
        </p:xfrm>
        <a:graphic>
          <a:graphicData uri="http://schemas.openxmlformats.org/drawingml/2006/table">
            <a:tbl>
              <a:tblPr/>
              <a:tblGrid>
                <a:gridCol w="3304309"/>
                <a:gridCol w="4772891"/>
              </a:tblGrid>
              <a:tr h="2629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Statement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Reality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3797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We conservatively project . . 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We read a book that said we had to be a $50 million company in five years, and we reverse-engineered the numbers.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9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We took our best guess and divided by 2.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We accidentally divided by 0.5.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7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We project a 10 percent margin.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We did not modify any of the assumptions in the business plan template that we downloaded from the Internet.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7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The project is 98 percent complete.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To complete the remaining 2 percent will take as long as it took to create the initial 98 percent but will cost twice as much.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7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Our business model is proven . . 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. . . if you take the evidence from the past week for the best of our 50 locations and extrapolate it for all the others.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9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We have a six-month lead.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We tried not to find out how many other people have a six-month lead.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9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We need only a 10 percent market share.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So do the other 50 entrants getting funded.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7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Customers are clamoring for our product.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We have not yet asked them to pay for it. Also, all of our current customers are relatives.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9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We are the low-cost producer.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We have not produced anything yet, but we are confident that we will be able to.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7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We have no competition.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Only IBM, Microsoft, Netscape, and Sun have announced plans to enter the business.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7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Our management team has a great deal of experience . . 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. . . consuming the product or service.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9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 select group of investors is considering the plan.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We mailed a copy of the plan to everyone in </a:t>
                      </a:r>
                      <a:r>
                        <a:rPr kumimoji="0" lang="en-US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Pratt’s Guide.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9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We seek a value-added investor.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We are looking for a passive, dumb-as-rocks investor.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7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If you invest on our terms, you will earn a 68 percent internal rate of return.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If everything that could ever conceivably go right does go right, you might get your money back.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2464" name="Rectangle 80"/>
          <p:cNvSpPr>
            <a:spLocks noChangeArrowheads="1"/>
          </p:cNvSpPr>
          <p:nvPr/>
        </p:nvSpPr>
        <p:spPr bwMode="auto">
          <a:xfrm>
            <a:off x="338138" y="6077386"/>
            <a:ext cx="812006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b="1" i="1" dirty="0">
                <a:solidFill>
                  <a:srgbClr val="0099CC"/>
                </a:solidFill>
              </a:rPr>
              <a:t> </a:t>
            </a:r>
            <a:r>
              <a:rPr lang="en-US" sz="800" dirty="0">
                <a:solidFill>
                  <a:srgbClr val="0099CC"/>
                </a:solidFill>
              </a:rPr>
              <a:t>Reprinted by permission of </a:t>
            </a:r>
            <a:r>
              <a:rPr lang="en-US" sz="800" i="1" dirty="0">
                <a:solidFill>
                  <a:srgbClr val="0099CC"/>
                </a:solidFill>
              </a:rPr>
              <a:t>Harvard Business Review.</a:t>
            </a:r>
            <a:r>
              <a:rPr lang="en-US" sz="800" dirty="0">
                <a:solidFill>
                  <a:srgbClr val="0099CC"/>
                </a:solidFill>
              </a:rPr>
              <a:t> Adapted from William A. </a:t>
            </a:r>
            <a:r>
              <a:rPr lang="en-US" sz="800" dirty="0" err="1">
                <a:solidFill>
                  <a:srgbClr val="0099CC"/>
                </a:solidFill>
              </a:rPr>
              <a:t>Sahlman</a:t>
            </a:r>
            <a:r>
              <a:rPr lang="en-US" sz="800" dirty="0">
                <a:solidFill>
                  <a:srgbClr val="0099CC"/>
                </a:solidFill>
              </a:rPr>
              <a:t>, “How to Write a Great Business Plan,” (July–August 1997): 106. Copyright © 1997 by the Harvard Business School Publishing </a:t>
            </a:r>
            <a:r>
              <a:rPr lang="en-US" sz="800" dirty="0" smtClean="0">
                <a:solidFill>
                  <a:srgbClr val="0099CC"/>
                </a:solidFill>
              </a:rPr>
              <a:t>Corporation. All rights reserved.</a:t>
            </a:r>
            <a:endParaRPr lang="en-US" sz="800" dirty="0">
              <a:solidFill>
                <a:srgbClr val="0099CC"/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9119278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272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CF9992A5-CCED-4185-8DFF-7FC9BC30A99E}" type="slidenum">
              <a:rPr lang="en-US"/>
              <a:pPr/>
              <a:t>13</a:t>
            </a:fld>
            <a:endParaRPr lang="en-US"/>
          </a:p>
        </p:txBody>
      </p:sp>
      <p:sp>
        <p:nvSpPr>
          <p:cNvPr id="1183748" name="Rectangle 4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 to Be Answered</a:t>
            </a:r>
          </a:p>
        </p:txBody>
      </p:sp>
      <p:sp>
        <p:nvSpPr>
          <p:cNvPr id="118374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40000"/>
              </a:spcBef>
            </a:pPr>
            <a:r>
              <a:rPr lang="en-US" sz="2000" dirty="0"/>
              <a:t>Is your plan organized so key facts leap out at the reader?</a:t>
            </a:r>
          </a:p>
          <a:p>
            <a:pPr>
              <a:spcBef>
                <a:spcPct val="40000"/>
              </a:spcBef>
            </a:pPr>
            <a:r>
              <a:rPr lang="en-US" sz="2000" dirty="0"/>
              <a:t>Is your product/service and business mission clear and simple?</a:t>
            </a:r>
          </a:p>
          <a:p>
            <a:pPr>
              <a:spcBef>
                <a:spcPct val="40000"/>
              </a:spcBef>
            </a:pPr>
            <a:r>
              <a:rPr lang="en-US" sz="2000" dirty="0"/>
              <a:t>Are you focused on the right things?</a:t>
            </a:r>
          </a:p>
          <a:p>
            <a:pPr>
              <a:spcBef>
                <a:spcPct val="40000"/>
              </a:spcBef>
            </a:pPr>
            <a:r>
              <a:rPr lang="en-US" sz="2000" dirty="0"/>
              <a:t>Who is your customer?</a:t>
            </a:r>
          </a:p>
          <a:p>
            <a:pPr>
              <a:spcBef>
                <a:spcPct val="40000"/>
              </a:spcBef>
            </a:pPr>
            <a:r>
              <a:rPr lang="en-US" sz="2000" dirty="0"/>
              <a:t>Why will customers buy? How much better is your product/service?</a:t>
            </a:r>
          </a:p>
          <a:p>
            <a:pPr>
              <a:spcBef>
                <a:spcPct val="40000"/>
              </a:spcBef>
            </a:pPr>
            <a:r>
              <a:rPr lang="en-US" sz="2000" dirty="0"/>
              <a:t>Do you have a competitive advantage?</a:t>
            </a:r>
          </a:p>
          <a:p>
            <a:pPr>
              <a:spcBef>
                <a:spcPct val="40000"/>
              </a:spcBef>
            </a:pPr>
            <a:r>
              <a:rPr lang="en-US" sz="2000" dirty="0"/>
              <a:t>Do you have a favorable cost structure?</a:t>
            </a:r>
          </a:p>
          <a:p>
            <a:pPr>
              <a:spcBef>
                <a:spcPct val="40000"/>
              </a:spcBef>
            </a:pPr>
            <a:r>
              <a:rPr lang="en-US" sz="2000" dirty="0"/>
              <a:t>Can the management team build a business?</a:t>
            </a:r>
          </a:p>
          <a:p>
            <a:pPr>
              <a:spcBef>
                <a:spcPct val="40000"/>
              </a:spcBef>
            </a:pPr>
            <a:r>
              <a:rPr lang="en-US" sz="2000" dirty="0"/>
              <a:t>How much money do you need?</a:t>
            </a:r>
          </a:p>
          <a:p>
            <a:pPr>
              <a:spcBef>
                <a:spcPct val="40000"/>
              </a:spcBef>
            </a:pPr>
            <a:r>
              <a:rPr lang="en-US" sz="2000" dirty="0"/>
              <a:t>How does your investor get a cash return?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55274304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83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7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837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83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7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837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7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837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7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837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7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837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7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837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7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1837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7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1837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374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C4D01C5A-4B6F-4BD5-8CCC-D4EC4DE92E19}" type="slidenum">
              <a:rPr lang="en-US"/>
              <a:pPr/>
              <a:t>14</a:t>
            </a:fld>
            <a:endParaRPr lang="en-US"/>
          </a:p>
        </p:txBody>
      </p:sp>
      <p:sp>
        <p:nvSpPr>
          <p:cNvPr id="116941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Elements of a Business Plan</a:t>
            </a:r>
          </a:p>
        </p:txBody>
      </p:sp>
      <p:sp>
        <p:nvSpPr>
          <p:cNvPr id="1169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53000"/>
          </a:xfrm>
        </p:spPr>
        <p:txBody>
          <a:bodyPr/>
          <a:lstStyle/>
          <a:p>
            <a:pPr marL="233363" indent="-233363">
              <a:spcBef>
                <a:spcPct val="30000"/>
              </a:spcBef>
            </a:pPr>
            <a:r>
              <a:rPr lang="en-US" sz="2400" dirty="0"/>
              <a:t>Section I: Executive Summary</a:t>
            </a:r>
          </a:p>
          <a:p>
            <a:pPr marL="233363" indent="-233363">
              <a:spcBef>
                <a:spcPct val="30000"/>
              </a:spcBef>
            </a:pPr>
            <a:r>
              <a:rPr lang="en-US" sz="2400" dirty="0"/>
              <a:t>Section II: Business Description</a:t>
            </a:r>
          </a:p>
          <a:p>
            <a:pPr marL="690563" lvl="1" indent="-342900">
              <a:spcBef>
                <a:spcPct val="30000"/>
              </a:spcBef>
              <a:buSzTx/>
              <a:buFont typeface="Wingdings" pitchFamily="2" charset="2"/>
              <a:buAutoNum type="alphaUcPeriod"/>
            </a:pPr>
            <a:r>
              <a:rPr lang="en-US" sz="2000" dirty="0"/>
              <a:t>General description of business</a:t>
            </a:r>
          </a:p>
          <a:p>
            <a:pPr marL="690563" lvl="1" indent="-342900">
              <a:spcBef>
                <a:spcPct val="30000"/>
              </a:spcBef>
              <a:buSzTx/>
              <a:buFont typeface="Wingdings" pitchFamily="2" charset="2"/>
              <a:buAutoNum type="alphaUcPeriod"/>
            </a:pPr>
            <a:r>
              <a:rPr lang="en-US" sz="2000" dirty="0"/>
              <a:t>Industry background</a:t>
            </a:r>
          </a:p>
          <a:p>
            <a:pPr marL="690563" lvl="1" indent="-342900">
              <a:spcBef>
                <a:spcPct val="30000"/>
              </a:spcBef>
              <a:buSzTx/>
              <a:buFont typeface="Wingdings" pitchFamily="2" charset="2"/>
              <a:buAutoNum type="alphaUcPeriod"/>
            </a:pPr>
            <a:r>
              <a:rPr lang="en-US" sz="2000" dirty="0"/>
              <a:t>Goals and potential of the business and milestones (if any)</a:t>
            </a:r>
          </a:p>
          <a:p>
            <a:pPr marL="690563" lvl="1" indent="-342900">
              <a:spcBef>
                <a:spcPct val="30000"/>
              </a:spcBef>
              <a:buSzTx/>
              <a:buFont typeface="Wingdings" pitchFamily="2" charset="2"/>
              <a:buAutoNum type="alphaUcPeriod"/>
            </a:pPr>
            <a:r>
              <a:rPr lang="en-US" sz="2000" dirty="0"/>
              <a:t>Uniqueness of product or service</a:t>
            </a:r>
          </a:p>
          <a:p>
            <a:pPr marL="233363" indent="-233363">
              <a:spcBef>
                <a:spcPct val="30000"/>
              </a:spcBef>
            </a:pPr>
            <a:r>
              <a:rPr lang="en-US" sz="2400" dirty="0"/>
              <a:t>Section III: </a:t>
            </a:r>
            <a:r>
              <a:rPr lang="en-US" sz="2400" dirty="0" smtClean="0"/>
              <a:t>Marketing </a:t>
            </a:r>
          </a:p>
          <a:p>
            <a:pPr marL="690563" lvl="1" indent="-342900">
              <a:spcBef>
                <a:spcPct val="30000"/>
              </a:spcBef>
              <a:buSzTx/>
              <a:buFont typeface="Wingdings" pitchFamily="2" charset="2"/>
              <a:buAutoNum type="alphaUcPeriod"/>
            </a:pPr>
            <a:r>
              <a:rPr lang="en-US" sz="2000" dirty="0" smtClean="0"/>
              <a:t>Research and analysis</a:t>
            </a:r>
          </a:p>
          <a:p>
            <a:pPr marL="1254125" lvl="2" indent="-339725">
              <a:spcBef>
                <a:spcPct val="30000"/>
              </a:spcBef>
              <a:buFontTx/>
              <a:buAutoNum type="arabicPeriod"/>
            </a:pPr>
            <a:r>
              <a:rPr lang="en-US" sz="1800" dirty="0" smtClean="0"/>
              <a:t>Target </a:t>
            </a:r>
            <a:r>
              <a:rPr lang="en-US" sz="1800" dirty="0"/>
              <a:t>market (customers) identified</a:t>
            </a:r>
          </a:p>
          <a:p>
            <a:pPr marL="1254125" lvl="2" indent="-339725">
              <a:spcBef>
                <a:spcPct val="30000"/>
              </a:spcBef>
              <a:buFontTx/>
              <a:buAutoNum type="arabicPeriod"/>
            </a:pPr>
            <a:r>
              <a:rPr lang="en-US" sz="1800" dirty="0"/>
              <a:t>Market size and trends</a:t>
            </a:r>
          </a:p>
          <a:p>
            <a:pPr marL="1254125" lvl="2" indent="-339725">
              <a:spcBef>
                <a:spcPct val="30000"/>
              </a:spcBef>
              <a:buFontTx/>
              <a:buAutoNum type="arabicPeriod"/>
            </a:pPr>
            <a:r>
              <a:rPr lang="en-US" sz="1800" dirty="0"/>
              <a:t>Competition</a:t>
            </a:r>
          </a:p>
          <a:p>
            <a:pPr marL="1254125" lvl="2" indent="-339725">
              <a:spcBef>
                <a:spcPct val="30000"/>
              </a:spcBef>
              <a:buFontTx/>
              <a:buAutoNum type="arabicPeriod"/>
            </a:pPr>
            <a:r>
              <a:rPr lang="en-US" sz="1800" dirty="0"/>
              <a:t>Estimated market share</a:t>
            </a:r>
          </a:p>
        </p:txBody>
      </p:sp>
      <p:sp>
        <p:nvSpPr>
          <p:cNvPr id="1169413" name="Rectangle 5"/>
          <p:cNvSpPr>
            <a:spLocks noChangeArrowheads="1"/>
          </p:cNvSpPr>
          <p:nvPr/>
        </p:nvSpPr>
        <p:spPr bwMode="auto">
          <a:xfrm>
            <a:off x="374650" y="6241366"/>
            <a:ext cx="625475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Source: </a:t>
            </a:r>
            <a:r>
              <a:rPr lang="en-US" sz="800" dirty="0">
                <a:solidFill>
                  <a:srgbClr val="0099CC"/>
                </a:solidFill>
              </a:rPr>
              <a:t>Donald F. </a:t>
            </a:r>
            <a:r>
              <a:rPr lang="en-US" sz="800" dirty="0" smtClean="0">
                <a:solidFill>
                  <a:srgbClr val="0099CC"/>
                </a:solidFill>
              </a:rPr>
              <a:t>Kuratko, </a:t>
            </a:r>
            <a:r>
              <a:rPr lang="en-US" sz="800" i="1" dirty="0">
                <a:solidFill>
                  <a:srgbClr val="0099CC"/>
                </a:solidFill>
              </a:rPr>
              <a:t>The Entrepreneurial Planning Guide </a:t>
            </a:r>
            <a:r>
              <a:rPr lang="en-US" sz="800" dirty="0">
                <a:solidFill>
                  <a:srgbClr val="0099CC"/>
                </a:solidFill>
              </a:rPr>
              <a:t>(Bloomington: Kelley School of Business, Indiana University, </a:t>
            </a:r>
            <a:r>
              <a:rPr lang="en-US" sz="800" dirty="0" smtClean="0">
                <a:solidFill>
                  <a:srgbClr val="0099CC"/>
                </a:solidFill>
              </a:rPr>
              <a:t>2013).</a:t>
            </a:r>
            <a:endParaRPr lang="en-US" sz="800" dirty="0">
              <a:solidFill>
                <a:srgbClr val="0099CC"/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89514790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C601FB65-6353-4154-AAC4-25571BA1C120}" type="slidenum">
              <a:rPr lang="en-US"/>
              <a:pPr/>
              <a:t>15</a:t>
            </a:fld>
            <a:endParaRPr lang="en-US"/>
          </a:p>
        </p:txBody>
      </p:sp>
      <p:sp>
        <p:nvSpPr>
          <p:cNvPr id="117145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Elements of a Business Plan (cont’d)</a:t>
            </a:r>
          </a:p>
        </p:txBody>
      </p:sp>
      <p:sp>
        <p:nvSpPr>
          <p:cNvPr id="1171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33363" indent="-233363">
              <a:spcBef>
                <a:spcPct val="35000"/>
              </a:spcBef>
            </a:pPr>
            <a:r>
              <a:rPr lang="en-US" sz="2400" dirty="0"/>
              <a:t>Section III: Marketing (cont’d)</a:t>
            </a:r>
          </a:p>
          <a:p>
            <a:pPr marL="690563" lvl="1" indent="-342900">
              <a:spcBef>
                <a:spcPct val="35000"/>
              </a:spcBef>
              <a:buSzTx/>
              <a:buFont typeface="Wingdings" pitchFamily="2" charset="2"/>
              <a:buAutoNum type="alphaUcPeriod" startAt="2"/>
            </a:pPr>
            <a:r>
              <a:rPr lang="en-US" sz="2000" dirty="0"/>
              <a:t>Marketing plan</a:t>
            </a:r>
          </a:p>
          <a:p>
            <a:pPr marL="1147763" lvl="2" indent="-342900">
              <a:spcBef>
                <a:spcPct val="35000"/>
              </a:spcBef>
              <a:buFontTx/>
              <a:buAutoNum type="arabicPeriod"/>
            </a:pPr>
            <a:r>
              <a:rPr lang="en-US" sz="1800" dirty="0"/>
              <a:t>Market strategy</a:t>
            </a:r>
            <a:r>
              <a:rPr lang="en-US" sz="1800" dirty="0">
                <a:cs typeface="Arial" pitchFamily="34" charset="0"/>
              </a:rPr>
              <a:t>—</a:t>
            </a:r>
            <a:r>
              <a:rPr lang="en-US" sz="1800" dirty="0"/>
              <a:t>sales and distribution</a:t>
            </a:r>
          </a:p>
          <a:p>
            <a:pPr marL="1147763" lvl="2" indent="-342900">
              <a:spcBef>
                <a:spcPct val="35000"/>
              </a:spcBef>
              <a:buFontTx/>
              <a:buAutoNum type="arabicPeriod"/>
            </a:pPr>
            <a:r>
              <a:rPr lang="en-US" sz="1800" dirty="0" smtClean="0"/>
              <a:t>Pricing</a:t>
            </a:r>
            <a:endParaRPr lang="en-US" sz="1800" dirty="0"/>
          </a:p>
          <a:p>
            <a:pPr marL="1147763" lvl="2" indent="-342900">
              <a:spcBef>
                <a:spcPct val="35000"/>
              </a:spcBef>
              <a:buFontTx/>
              <a:buAutoNum type="arabicPeriod"/>
            </a:pPr>
            <a:r>
              <a:rPr lang="en-US" sz="1800" dirty="0"/>
              <a:t>Advertising and </a:t>
            </a:r>
            <a:r>
              <a:rPr lang="en-US" sz="1800" dirty="0" smtClean="0"/>
              <a:t>promotions</a:t>
            </a:r>
            <a:endParaRPr lang="en-US" sz="1800" dirty="0"/>
          </a:p>
          <a:p>
            <a:pPr marL="233363" indent="-233363">
              <a:spcBef>
                <a:spcPct val="35000"/>
              </a:spcBef>
            </a:pPr>
            <a:r>
              <a:rPr lang="en-US" sz="2400" dirty="0"/>
              <a:t>Section IV: Operations</a:t>
            </a:r>
          </a:p>
          <a:p>
            <a:pPr marL="690563" lvl="1" indent="-342900">
              <a:spcBef>
                <a:spcPct val="35000"/>
              </a:spcBef>
              <a:buSzTx/>
              <a:buFont typeface="Wingdings" pitchFamily="2" charset="2"/>
              <a:buAutoNum type="alphaUcPeriod"/>
            </a:pPr>
            <a:r>
              <a:rPr lang="en-US" sz="2000" dirty="0"/>
              <a:t>Identify </a:t>
            </a:r>
            <a:r>
              <a:rPr lang="en-US" sz="2000" dirty="0" smtClean="0"/>
              <a:t>location a</a:t>
            </a:r>
            <a:r>
              <a:rPr lang="en-US" sz="1800" dirty="0" smtClean="0"/>
              <a:t>dvantages</a:t>
            </a:r>
          </a:p>
          <a:p>
            <a:pPr marL="690563" lvl="1" indent="-342900">
              <a:spcBef>
                <a:spcPct val="35000"/>
              </a:spcBef>
              <a:buSzTx/>
              <a:buFont typeface="Wingdings" pitchFamily="2" charset="2"/>
              <a:buAutoNum type="alphaUcPeriod"/>
            </a:pPr>
            <a:r>
              <a:rPr lang="en-US" sz="1800" dirty="0" smtClean="0"/>
              <a:t>Specific operational procedures</a:t>
            </a:r>
          </a:p>
          <a:p>
            <a:pPr marL="690563" lvl="1" indent="-342900">
              <a:spcBef>
                <a:spcPct val="35000"/>
              </a:spcBef>
              <a:buSzTx/>
              <a:buFont typeface="Wingdings" pitchFamily="2" charset="2"/>
              <a:buAutoNum type="alphaUcPeriod"/>
            </a:pPr>
            <a:r>
              <a:rPr lang="en-US" sz="1800" dirty="0" smtClean="0"/>
              <a:t>Personnel needs and uses</a:t>
            </a:r>
          </a:p>
          <a:p>
            <a:pPr marL="690563" lvl="1" indent="-342900">
              <a:spcBef>
                <a:spcPct val="35000"/>
              </a:spcBef>
              <a:buSzTx/>
              <a:buFont typeface="Wingdings" pitchFamily="2" charset="2"/>
              <a:buAutoNum type="alphaUcPeriod"/>
            </a:pPr>
            <a:r>
              <a:rPr lang="en-US" sz="2000" dirty="0" smtClean="0"/>
              <a:t>Proximity </a:t>
            </a:r>
            <a:r>
              <a:rPr lang="en-US" sz="2000" dirty="0"/>
              <a:t>to </a:t>
            </a:r>
            <a:r>
              <a:rPr lang="en-US" sz="2000" dirty="0" smtClean="0"/>
              <a:t>suppliers</a:t>
            </a:r>
            <a:endParaRPr lang="en-US" sz="2000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74650" y="6241202"/>
            <a:ext cx="625475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Source: </a:t>
            </a:r>
            <a:r>
              <a:rPr lang="en-US" sz="800" dirty="0">
                <a:solidFill>
                  <a:srgbClr val="0099CC"/>
                </a:solidFill>
              </a:rPr>
              <a:t>Donald F. </a:t>
            </a:r>
            <a:r>
              <a:rPr lang="en-US" sz="800" dirty="0" smtClean="0">
                <a:solidFill>
                  <a:srgbClr val="0099CC"/>
                </a:solidFill>
              </a:rPr>
              <a:t>Kuratko, </a:t>
            </a:r>
            <a:r>
              <a:rPr lang="en-US" sz="800" i="1" dirty="0">
                <a:solidFill>
                  <a:srgbClr val="0099CC"/>
                </a:solidFill>
              </a:rPr>
              <a:t>The Entrepreneurial Planning Guide </a:t>
            </a:r>
            <a:r>
              <a:rPr lang="en-US" sz="800" dirty="0">
                <a:solidFill>
                  <a:srgbClr val="0099CC"/>
                </a:solidFill>
              </a:rPr>
              <a:t>(Bloomington: Kelley School of Business, Indiana University, </a:t>
            </a:r>
            <a:r>
              <a:rPr lang="en-US" sz="800" dirty="0" smtClean="0">
                <a:solidFill>
                  <a:srgbClr val="0099CC"/>
                </a:solidFill>
              </a:rPr>
              <a:t>2013).</a:t>
            </a:r>
            <a:endParaRPr lang="en-US" sz="800" dirty="0">
              <a:solidFill>
                <a:srgbClr val="0099CC"/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8653705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7E93B48F-4D18-4E18-A7A0-5A93913619F5}" type="slidenum">
              <a:rPr lang="en-US"/>
              <a:pPr/>
              <a:t>16</a:t>
            </a:fld>
            <a:endParaRPr lang="en-US"/>
          </a:p>
        </p:txBody>
      </p:sp>
      <p:sp>
        <p:nvSpPr>
          <p:cNvPr id="117350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Elements of a Business Plan (cont’d)</a:t>
            </a:r>
          </a:p>
        </p:txBody>
      </p:sp>
      <p:sp>
        <p:nvSpPr>
          <p:cNvPr id="1173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6934200" cy="4800600"/>
          </a:xfrm>
        </p:spPr>
        <p:txBody>
          <a:bodyPr/>
          <a:lstStyle/>
          <a:p>
            <a:pPr marL="233363" indent="-233363">
              <a:spcBef>
                <a:spcPct val="35000"/>
              </a:spcBef>
            </a:pPr>
            <a:r>
              <a:rPr lang="en-US" sz="2400" dirty="0"/>
              <a:t>Section V: Management</a:t>
            </a:r>
          </a:p>
          <a:p>
            <a:pPr marL="690563" lvl="1" indent="-342900">
              <a:spcBef>
                <a:spcPct val="35000"/>
              </a:spcBef>
              <a:buSzTx/>
              <a:buFont typeface="Wingdings" pitchFamily="2" charset="2"/>
              <a:buAutoNum type="alphaUcPeriod"/>
            </a:pPr>
            <a:r>
              <a:rPr lang="en-US" sz="2000" dirty="0"/>
              <a:t>Management team</a:t>
            </a:r>
            <a:r>
              <a:rPr lang="en-US" sz="2000" dirty="0">
                <a:cs typeface="Arial" pitchFamily="34" charset="0"/>
              </a:rPr>
              <a:t>—</a:t>
            </a:r>
            <a:r>
              <a:rPr lang="en-US" sz="2000" dirty="0"/>
              <a:t>key personnel</a:t>
            </a:r>
          </a:p>
          <a:p>
            <a:pPr marL="690563" lvl="1" indent="-342900">
              <a:spcBef>
                <a:spcPct val="35000"/>
              </a:spcBef>
              <a:buSzTx/>
              <a:buFont typeface="Wingdings" pitchFamily="2" charset="2"/>
              <a:buAutoNum type="alphaUcPeriod"/>
            </a:pPr>
            <a:r>
              <a:rPr lang="en-US" sz="2000" dirty="0"/>
              <a:t>Legal structure</a:t>
            </a:r>
            <a:r>
              <a:rPr lang="en-US" sz="2000" dirty="0">
                <a:cs typeface="Arial" pitchFamily="34" charset="0"/>
              </a:rPr>
              <a:t>—</a:t>
            </a:r>
            <a:r>
              <a:rPr lang="en-US" sz="2000" dirty="0"/>
              <a:t>stock and employment agreements, and ownership</a:t>
            </a:r>
          </a:p>
          <a:p>
            <a:pPr marL="690563" lvl="1" indent="-342900">
              <a:spcBef>
                <a:spcPct val="35000"/>
              </a:spcBef>
              <a:buSzTx/>
              <a:buFont typeface="Wingdings" pitchFamily="2" charset="2"/>
              <a:buAutoNum type="alphaUcPeriod"/>
            </a:pPr>
            <a:r>
              <a:rPr lang="en-US" sz="2000" dirty="0"/>
              <a:t>Board of directors, advisors, and consultants</a:t>
            </a:r>
          </a:p>
          <a:p>
            <a:pPr marL="233363" indent="-233363">
              <a:spcBef>
                <a:spcPct val="35000"/>
              </a:spcBef>
            </a:pPr>
            <a:r>
              <a:rPr lang="en-US" sz="2400" dirty="0"/>
              <a:t>Section VI: Financial</a:t>
            </a:r>
          </a:p>
          <a:p>
            <a:pPr marL="690563" lvl="1" indent="-342900">
              <a:spcBef>
                <a:spcPct val="35000"/>
              </a:spcBef>
              <a:buSzTx/>
              <a:buFont typeface="Wingdings" pitchFamily="2" charset="2"/>
              <a:buAutoNum type="alphaUcPeriod"/>
            </a:pPr>
            <a:r>
              <a:rPr lang="en-US" sz="2000" dirty="0"/>
              <a:t>Financial forecast (pro forma financial statements)</a:t>
            </a:r>
          </a:p>
          <a:p>
            <a:pPr marL="1147763" lvl="2" indent="-342900">
              <a:spcBef>
                <a:spcPct val="35000"/>
              </a:spcBef>
              <a:buFontTx/>
              <a:buAutoNum type="arabicPeriod"/>
            </a:pPr>
            <a:r>
              <a:rPr lang="en-US" sz="1800" dirty="0"/>
              <a:t>Profit and loss</a:t>
            </a:r>
          </a:p>
          <a:p>
            <a:pPr marL="1147763" lvl="2" indent="-342900">
              <a:spcBef>
                <a:spcPct val="35000"/>
              </a:spcBef>
              <a:buFontTx/>
              <a:buAutoNum type="arabicPeriod"/>
            </a:pPr>
            <a:r>
              <a:rPr lang="en-US" sz="1800" dirty="0"/>
              <a:t>Cash flow</a:t>
            </a:r>
          </a:p>
          <a:p>
            <a:pPr marL="1147763" lvl="2" indent="-342900">
              <a:spcBef>
                <a:spcPct val="35000"/>
              </a:spcBef>
              <a:buFontTx/>
              <a:buAutoNum type="arabicPeriod"/>
            </a:pPr>
            <a:r>
              <a:rPr lang="en-US" sz="1800" dirty="0"/>
              <a:t>Break-even analysis</a:t>
            </a:r>
          </a:p>
          <a:p>
            <a:pPr marL="1147763" lvl="2" indent="-342900">
              <a:spcBef>
                <a:spcPct val="35000"/>
              </a:spcBef>
              <a:buFontTx/>
              <a:buAutoNum type="arabicPeriod"/>
            </a:pPr>
            <a:r>
              <a:rPr lang="en-US" sz="1800" dirty="0"/>
              <a:t>Cost controls</a:t>
            </a:r>
          </a:p>
          <a:p>
            <a:pPr marL="1147763" lvl="2" indent="-342900">
              <a:spcBef>
                <a:spcPct val="35000"/>
              </a:spcBef>
              <a:buFontTx/>
              <a:buAutoNum type="arabicPeriod"/>
            </a:pPr>
            <a:r>
              <a:rPr lang="en-US" sz="1800" dirty="0"/>
              <a:t>Budgeting plans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74650" y="6235998"/>
            <a:ext cx="625475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Source: </a:t>
            </a:r>
            <a:r>
              <a:rPr lang="en-US" sz="800" dirty="0">
                <a:solidFill>
                  <a:srgbClr val="0099CC"/>
                </a:solidFill>
              </a:rPr>
              <a:t>Donald F. </a:t>
            </a:r>
            <a:r>
              <a:rPr lang="en-US" sz="800" dirty="0" smtClean="0">
                <a:solidFill>
                  <a:srgbClr val="0099CC"/>
                </a:solidFill>
              </a:rPr>
              <a:t>Kuratko, </a:t>
            </a:r>
            <a:r>
              <a:rPr lang="en-US" sz="800" i="1" dirty="0">
                <a:solidFill>
                  <a:srgbClr val="0099CC"/>
                </a:solidFill>
              </a:rPr>
              <a:t>The Entrepreneurial Planning Guide </a:t>
            </a:r>
            <a:r>
              <a:rPr lang="en-US" sz="800" dirty="0">
                <a:solidFill>
                  <a:srgbClr val="0099CC"/>
                </a:solidFill>
              </a:rPr>
              <a:t>(Bloomington: Kelley School of Business, Indiana University, </a:t>
            </a:r>
            <a:r>
              <a:rPr lang="en-US" sz="800" dirty="0" smtClean="0">
                <a:solidFill>
                  <a:srgbClr val="0099CC"/>
                </a:solidFill>
              </a:rPr>
              <a:t>2013).</a:t>
            </a:r>
            <a:endParaRPr lang="en-US" sz="800" dirty="0">
              <a:solidFill>
                <a:srgbClr val="0099CC"/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19052976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251CB4AE-2B0F-4F38-AAD1-908ED202EE71}" type="slidenum">
              <a:rPr lang="en-US"/>
              <a:pPr/>
              <a:t>17</a:t>
            </a:fld>
            <a:endParaRPr lang="en-US"/>
          </a:p>
        </p:txBody>
      </p:sp>
      <p:sp>
        <p:nvSpPr>
          <p:cNvPr id="117555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Elements of a Business Plan (cont’d)</a:t>
            </a:r>
          </a:p>
        </p:txBody>
      </p:sp>
      <p:sp>
        <p:nvSpPr>
          <p:cNvPr id="1175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53000"/>
          </a:xfrm>
        </p:spPr>
        <p:txBody>
          <a:bodyPr/>
          <a:lstStyle/>
          <a:p>
            <a:pPr marL="233363" indent="-233363">
              <a:spcBef>
                <a:spcPct val="15000"/>
              </a:spcBef>
            </a:pPr>
            <a:r>
              <a:rPr lang="en-US" sz="2400" dirty="0"/>
              <a:t>Section VII: Critical Risks</a:t>
            </a:r>
          </a:p>
          <a:p>
            <a:pPr marL="690563" lvl="1" indent="-342900">
              <a:spcBef>
                <a:spcPct val="15000"/>
              </a:spcBef>
              <a:buSzTx/>
              <a:buFont typeface="Wingdings" pitchFamily="2" charset="2"/>
              <a:buAutoNum type="alphaUcPeriod"/>
            </a:pPr>
            <a:r>
              <a:rPr lang="en-US" sz="2000" dirty="0"/>
              <a:t>Potential problems</a:t>
            </a:r>
          </a:p>
          <a:p>
            <a:pPr marL="690563" lvl="1" indent="-342900">
              <a:spcBef>
                <a:spcPct val="15000"/>
              </a:spcBef>
              <a:buSzTx/>
              <a:buFont typeface="Wingdings" pitchFamily="2" charset="2"/>
              <a:buAutoNum type="alphaUcPeriod"/>
            </a:pPr>
            <a:r>
              <a:rPr lang="en-US" sz="2000" dirty="0"/>
              <a:t>Obstacles and risks</a:t>
            </a:r>
          </a:p>
          <a:p>
            <a:pPr marL="690563" lvl="1" indent="-342900">
              <a:spcBef>
                <a:spcPct val="15000"/>
              </a:spcBef>
              <a:buSzTx/>
              <a:buFont typeface="Wingdings" pitchFamily="2" charset="2"/>
              <a:buAutoNum type="alphaUcPeriod"/>
            </a:pPr>
            <a:r>
              <a:rPr lang="en-US" sz="2000" dirty="0"/>
              <a:t>Alternative courses of action</a:t>
            </a:r>
          </a:p>
          <a:p>
            <a:pPr marL="233363" indent="-233363">
              <a:spcBef>
                <a:spcPct val="15000"/>
              </a:spcBef>
            </a:pPr>
            <a:r>
              <a:rPr lang="en-US" sz="2400" dirty="0"/>
              <a:t>Section VIII: Harvest </a:t>
            </a:r>
            <a:r>
              <a:rPr lang="en-US" sz="2400" dirty="0" smtClean="0"/>
              <a:t>Strategy</a:t>
            </a:r>
            <a:endParaRPr lang="en-US" sz="2400" dirty="0"/>
          </a:p>
          <a:p>
            <a:pPr marL="690563" lvl="1" indent="-342900">
              <a:spcBef>
                <a:spcPct val="15000"/>
              </a:spcBef>
              <a:buSzTx/>
              <a:buFont typeface="Wingdings" pitchFamily="2" charset="2"/>
              <a:buAutoNum type="alphaUcPeriod"/>
            </a:pPr>
            <a:r>
              <a:rPr lang="en-US" sz="2000" dirty="0" smtClean="0"/>
              <a:t>Liquidity event (IPO or sale)</a:t>
            </a:r>
            <a:endParaRPr lang="en-US" sz="2000" dirty="0"/>
          </a:p>
          <a:p>
            <a:pPr marL="690563" lvl="1" indent="-342900">
              <a:spcBef>
                <a:spcPct val="15000"/>
              </a:spcBef>
              <a:buSzTx/>
              <a:buFont typeface="Wingdings" pitchFamily="2" charset="2"/>
              <a:buAutoNum type="alphaUcPeriod"/>
            </a:pPr>
            <a:r>
              <a:rPr lang="en-US" sz="2000" dirty="0"/>
              <a:t>Continuity of business strategy</a:t>
            </a:r>
          </a:p>
          <a:p>
            <a:pPr marL="690563" lvl="1" indent="-342900">
              <a:spcBef>
                <a:spcPct val="15000"/>
              </a:spcBef>
              <a:buSzTx/>
              <a:buFont typeface="Wingdings" pitchFamily="2" charset="2"/>
              <a:buAutoNum type="alphaUcPeriod"/>
            </a:pPr>
            <a:r>
              <a:rPr lang="en-US" sz="2000" dirty="0" smtClean="0"/>
              <a:t>Identify successor</a:t>
            </a:r>
            <a:endParaRPr lang="en-US" sz="2000" dirty="0"/>
          </a:p>
          <a:p>
            <a:pPr marL="233363" indent="-233363">
              <a:spcBef>
                <a:spcPct val="15000"/>
              </a:spcBef>
            </a:pPr>
            <a:r>
              <a:rPr lang="en-US" sz="2400" dirty="0"/>
              <a:t>Section IX: Milestone Schedule</a:t>
            </a:r>
          </a:p>
          <a:p>
            <a:pPr marL="690563" lvl="1" indent="-342900">
              <a:spcBef>
                <a:spcPct val="15000"/>
              </a:spcBef>
              <a:buSzTx/>
              <a:buFont typeface="Wingdings" pitchFamily="2" charset="2"/>
              <a:buAutoNum type="alphaUcPeriod"/>
            </a:pPr>
            <a:r>
              <a:rPr lang="en-US" sz="2000" dirty="0"/>
              <a:t>Timing and objectives</a:t>
            </a:r>
          </a:p>
          <a:p>
            <a:pPr marL="690563" lvl="1" indent="-342900">
              <a:spcBef>
                <a:spcPct val="15000"/>
              </a:spcBef>
              <a:buSzTx/>
              <a:buFont typeface="Wingdings" pitchFamily="2" charset="2"/>
              <a:buAutoNum type="alphaUcPeriod"/>
            </a:pPr>
            <a:r>
              <a:rPr lang="en-US" sz="2000" dirty="0"/>
              <a:t>Deadlines and milestones</a:t>
            </a:r>
          </a:p>
          <a:p>
            <a:pPr marL="690563" lvl="1" indent="-342900">
              <a:spcBef>
                <a:spcPct val="15000"/>
              </a:spcBef>
              <a:buSzTx/>
              <a:buFont typeface="Wingdings" pitchFamily="2" charset="2"/>
              <a:buAutoNum type="alphaUcPeriod"/>
            </a:pPr>
            <a:r>
              <a:rPr lang="en-US" sz="2000" dirty="0"/>
              <a:t>Relationship of events</a:t>
            </a:r>
          </a:p>
          <a:p>
            <a:pPr marL="233363" indent="-233363">
              <a:spcBef>
                <a:spcPct val="15000"/>
              </a:spcBef>
            </a:pPr>
            <a:r>
              <a:rPr lang="en-US" sz="2400" dirty="0"/>
              <a:t>Section X: Appendix or Bibliography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74650" y="6240290"/>
            <a:ext cx="625475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Source: </a:t>
            </a:r>
            <a:r>
              <a:rPr lang="en-US" sz="800" dirty="0">
                <a:solidFill>
                  <a:srgbClr val="0099CC"/>
                </a:solidFill>
              </a:rPr>
              <a:t>Donald F. </a:t>
            </a:r>
            <a:r>
              <a:rPr lang="en-US" sz="800" dirty="0" smtClean="0">
                <a:solidFill>
                  <a:srgbClr val="0099CC"/>
                </a:solidFill>
              </a:rPr>
              <a:t>Kuratko, </a:t>
            </a:r>
            <a:r>
              <a:rPr lang="en-US" sz="800" i="1" dirty="0">
                <a:solidFill>
                  <a:srgbClr val="0099CC"/>
                </a:solidFill>
              </a:rPr>
              <a:t>The Entrepreneurial Planning Guide </a:t>
            </a:r>
            <a:r>
              <a:rPr lang="en-US" sz="800" dirty="0">
                <a:solidFill>
                  <a:srgbClr val="0099CC"/>
                </a:solidFill>
              </a:rPr>
              <a:t>(Bloomington: Kelley School of Business, Indiana University, </a:t>
            </a:r>
            <a:r>
              <a:rPr lang="en-US" sz="800" dirty="0" smtClean="0">
                <a:solidFill>
                  <a:srgbClr val="0099CC"/>
                </a:solidFill>
              </a:rPr>
              <a:t>2013).</a:t>
            </a:r>
            <a:endParaRPr lang="en-US" sz="800" dirty="0">
              <a:solidFill>
                <a:srgbClr val="0099CC"/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05058258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Milestone Schedule Segment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7391400" cy="518160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2400" dirty="0" smtClean="0"/>
              <a:t>Timetable </a:t>
            </a:r>
            <a:r>
              <a:rPr lang="en-US" sz="2400" dirty="0"/>
              <a:t>for the </a:t>
            </a:r>
            <a:r>
              <a:rPr lang="en-US" sz="2400" dirty="0" smtClean="0"/>
              <a:t>activities to </a:t>
            </a:r>
            <a:r>
              <a:rPr lang="en-US" sz="2400" dirty="0"/>
              <a:t>be </a:t>
            </a:r>
            <a:r>
              <a:rPr lang="en-US" sz="2400" dirty="0" smtClean="0"/>
              <a:t>accomplished: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Incorporation </a:t>
            </a:r>
            <a:r>
              <a:rPr lang="en-US" sz="2000" dirty="0"/>
              <a:t>of the venture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Completion </a:t>
            </a:r>
            <a:r>
              <a:rPr lang="en-US" sz="2000" dirty="0"/>
              <a:t>of design and </a:t>
            </a:r>
            <a:r>
              <a:rPr lang="en-US" sz="2000" dirty="0" smtClean="0"/>
              <a:t>development, prototypes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Hiring </a:t>
            </a:r>
            <a:r>
              <a:rPr lang="en-US" sz="2000" dirty="0"/>
              <a:t>of sales </a:t>
            </a:r>
            <a:r>
              <a:rPr lang="en-US" sz="2000" dirty="0" smtClean="0"/>
              <a:t>representatives, product </a:t>
            </a:r>
            <a:r>
              <a:rPr lang="en-US" sz="2000" dirty="0"/>
              <a:t>display at trade shows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Signing </a:t>
            </a:r>
            <a:r>
              <a:rPr lang="en-US" sz="2000" dirty="0"/>
              <a:t>up distributors and dealers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Ordering </a:t>
            </a:r>
            <a:r>
              <a:rPr lang="en-US" sz="2000" dirty="0"/>
              <a:t>production quantities of </a:t>
            </a:r>
            <a:r>
              <a:rPr lang="en-US" sz="2000" dirty="0" smtClean="0"/>
              <a:t>materials, receipt </a:t>
            </a:r>
            <a:r>
              <a:rPr lang="en-US" sz="2000" dirty="0"/>
              <a:t>of first orders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First </a:t>
            </a:r>
            <a:r>
              <a:rPr lang="en-US" sz="2000" dirty="0"/>
              <a:t>sales and first deliveries (dates of maximum interest because they relate directly to </a:t>
            </a:r>
            <a:r>
              <a:rPr lang="en-US" sz="2000" dirty="0" smtClean="0"/>
              <a:t>the venture’s </a:t>
            </a:r>
            <a:r>
              <a:rPr lang="en-US" sz="2000" dirty="0"/>
              <a:t>credibility and need for capital)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Payment </a:t>
            </a:r>
            <a:r>
              <a:rPr lang="en-US" sz="2000" dirty="0"/>
              <a:t>of first accounts receivable (cash in)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12–</a:t>
            </a:r>
            <a:fld id="{6C93176F-5239-4C5D-9249-D5FB85BCAA19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97228597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62EE16AC-E74F-4A23-AE62-73F115449A9B}" type="slidenum">
              <a:rPr lang="en-US"/>
              <a:pPr/>
              <a:t>19</a:t>
            </a:fld>
            <a:endParaRPr lang="en-US"/>
          </a:p>
        </p:txBody>
      </p:sp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12.3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Helpful Hints for Developing the Business Plan</a:t>
            </a:r>
          </a:p>
        </p:txBody>
      </p:sp>
      <p:sp>
        <p:nvSpPr>
          <p:cNvPr id="2" name="Rectangle 1"/>
          <p:cNvSpPr/>
          <p:nvPr/>
        </p:nvSpPr>
        <p:spPr>
          <a:xfrm>
            <a:off x="304800" y="1162377"/>
            <a:ext cx="8229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spcBef>
                <a:spcPts val="300"/>
              </a:spcBef>
              <a:buFont typeface="+mj-lt"/>
              <a:buAutoNum type="romanUcPeriod"/>
            </a:pPr>
            <a:r>
              <a:rPr lang="en-US" sz="1400" b="1" dirty="0" smtClean="0">
                <a:solidFill>
                  <a:srgbClr val="0099CC"/>
                </a:solidFill>
              </a:rPr>
              <a:t>Executive Summary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No </a:t>
            </a:r>
            <a:r>
              <a:rPr lang="en-US" sz="1400" dirty="0"/>
              <a:t>more than three pages. This is the most crucial part of your plan because you must capture the </a:t>
            </a:r>
            <a:r>
              <a:rPr lang="en-US" sz="1400" dirty="0" smtClean="0"/>
              <a:t>reader’s interest.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What</a:t>
            </a:r>
            <a:r>
              <a:rPr lang="en-US" sz="1400" dirty="0"/>
              <a:t>, how, why, where, and so on must be </a:t>
            </a:r>
            <a:r>
              <a:rPr lang="en-US" sz="1400" dirty="0" smtClean="0"/>
              <a:t>summarized.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Complete </a:t>
            </a:r>
            <a:r>
              <a:rPr lang="en-US" sz="1400" dirty="0"/>
              <a:t>this part after you have a finished business plan.</a:t>
            </a:r>
          </a:p>
          <a:p>
            <a:pPr marL="400050" indent="-400050">
              <a:spcBef>
                <a:spcPts val="300"/>
              </a:spcBef>
              <a:buFont typeface="+mj-lt"/>
              <a:buAutoNum type="romanUcPeriod"/>
            </a:pPr>
            <a:r>
              <a:rPr lang="en-US" sz="1400" b="1" dirty="0" smtClean="0">
                <a:solidFill>
                  <a:srgbClr val="0099CC"/>
                </a:solidFill>
              </a:rPr>
              <a:t>Business </a:t>
            </a:r>
            <a:r>
              <a:rPr lang="en-US" sz="1400" b="1" dirty="0">
                <a:solidFill>
                  <a:srgbClr val="0099CC"/>
                </a:solidFill>
              </a:rPr>
              <a:t>Description Segment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The </a:t>
            </a:r>
            <a:r>
              <a:rPr lang="en-US" sz="1400" dirty="0"/>
              <a:t>name of your business.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A </a:t>
            </a:r>
            <a:r>
              <a:rPr lang="en-US" sz="1400" dirty="0"/>
              <a:t>background of the industry with history of your company (if any) should be covered here.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The </a:t>
            </a:r>
            <a:r>
              <a:rPr lang="en-US" sz="1400" dirty="0"/>
              <a:t>potential of the new venture should be described clearly.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Any </a:t>
            </a:r>
            <a:r>
              <a:rPr lang="en-US" sz="1400" dirty="0"/>
              <a:t>uniqueness or distinctive features of this venture should be described clearly.</a:t>
            </a:r>
          </a:p>
          <a:p>
            <a:pPr marL="400050" indent="-400050">
              <a:spcBef>
                <a:spcPts val="300"/>
              </a:spcBef>
              <a:buFont typeface="+mj-lt"/>
              <a:buAutoNum type="romanUcPeriod"/>
            </a:pPr>
            <a:r>
              <a:rPr lang="en-US" sz="1400" b="1" dirty="0" smtClean="0">
                <a:solidFill>
                  <a:srgbClr val="0099CC"/>
                </a:solidFill>
              </a:rPr>
              <a:t>Marketing </a:t>
            </a:r>
            <a:r>
              <a:rPr lang="en-US" sz="1400" b="1" dirty="0">
                <a:solidFill>
                  <a:srgbClr val="0099CC"/>
                </a:solidFill>
              </a:rPr>
              <a:t>Segment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Convince </a:t>
            </a:r>
            <a:r>
              <a:rPr lang="en-US" sz="1400" dirty="0"/>
              <a:t>investors that sales projections and competition can be met.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Use </a:t>
            </a:r>
            <a:r>
              <a:rPr lang="en-US" sz="1400" dirty="0"/>
              <a:t>and disclose market studies.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Identify </a:t>
            </a:r>
            <a:r>
              <a:rPr lang="en-US" sz="1400" dirty="0"/>
              <a:t>target market, market position, and market share.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Evaluate </a:t>
            </a:r>
            <a:r>
              <a:rPr lang="en-US" sz="1400" dirty="0"/>
              <a:t>all competition and specifically cover why and how you will be better than your competitors.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Identify </a:t>
            </a:r>
            <a:r>
              <a:rPr lang="en-US" sz="1400" dirty="0"/>
              <a:t>all market sources and assistance used for this segment.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Demonstrate </a:t>
            </a:r>
            <a:r>
              <a:rPr lang="en-US" sz="1400" dirty="0"/>
              <a:t>pricing strategy. Your price must penetrate and maintain a market share to produce profits</a:t>
            </a:r>
            <a:r>
              <a:rPr lang="en-US" sz="1400" dirty="0" smtClean="0"/>
              <a:t>; thus</a:t>
            </a:r>
            <a:r>
              <a:rPr lang="en-US" sz="1400" dirty="0"/>
              <a:t>, the lowest price is not necessarily the best price.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Identify </a:t>
            </a:r>
            <a:r>
              <a:rPr lang="en-US" sz="1400" dirty="0"/>
              <a:t>your advertising plans with cost estimates to validate proposed strategy.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74650" y="6240290"/>
            <a:ext cx="625475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b="1" i="1" dirty="0">
                <a:solidFill>
                  <a:srgbClr val="0099CC"/>
                </a:solidFill>
              </a:rPr>
              <a:t> </a:t>
            </a:r>
            <a:r>
              <a:rPr lang="en-US" sz="800" dirty="0">
                <a:solidFill>
                  <a:srgbClr val="0099CC"/>
                </a:solidFill>
              </a:rPr>
              <a:t>Donald F. </a:t>
            </a:r>
            <a:r>
              <a:rPr lang="en-US" sz="800" dirty="0" smtClean="0">
                <a:solidFill>
                  <a:srgbClr val="0099CC"/>
                </a:solidFill>
              </a:rPr>
              <a:t>Kuratko, </a:t>
            </a:r>
            <a:r>
              <a:rPr lang="en-US" sz="800" i="1" dirty="0">
                <a:solidFill>
                  <a:srgbClr val="0099CC"/>
                </a:solidFill>
              </a:rPr>
              <a:t>The Entrepreneurial Planning Guide </a:t>
            </a:r>
            <a:r>
              <a:rPr lang="en-US" sz="800" dirty="0">
                <a:solidFill>
                  <a:srgbClr val="0099CC"/>
                </a:solidFill>
              </a:rPr>
              <a:t>(Bloomington: Kelley School of Business, Indiana University, </a:t>
            </a:r>
            <a:r>
              <a:rPr lang="en-US" sz="800" dirty="0" smtClean="0">
                <a:solidFill>
                  <a:srgbClr val="0099CC"/>
                </a:solidFill>
              </a:rPr>
              <a:t>2015).</a:t>
            </a:r>
            <a:endParaRPr lang="en-US" sz="800" dirty="0">
              <a:solidFill>
                <a:srgbClr val="0099CC"/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33677288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</a:t>
            </a:r>
            <a:r>
              <a:rPr lang="en-US" dirty="0"/>
              <a:t>Objectives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12–</a:t>
            </a:r>
            <a:fld id="{6C4AB44C-B47A-40E1-BA00-DC990B66070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Rectangle 12"/>
          <p:cNvSpPr txBox="1">
            <a:spLocks noChangeArrowheads="1"/>
          </p:cNvSpPr>
          <p:nvPr/>
        </p:nvSpPr>
        <p:spPr>
          <a:xfrm>
            <a:off x="457200" y="1219200"/>
            <a:ext cx="7848600" cy="5181600"/>
          </a:xfrm>
          <a:prstGeom prst="rect">
            <a:avLst/>
          </a:prstGeom>
        </p:spPr>
        <p:txBody>
          <a:bodyPr/>
          <a:lstStyle>
            <a:lvl1pPr marL="231775" indent="-231775" algn="l" rtl="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SzPct val="85000"/>
              <a:buChar char="•"/>
              <a:defRPr sz="28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88975" indent="-287338" algn="l" rtl="0" fontAlgn="base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  <a:defRPr sz="240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2pPr>
            <a:lvl3pPr marL="1082675" indent="-223838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3pPr>
            <a:lvl4pPr marL="1539875" indent="-223838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9pPr>
          </a:lstStyle>
          <a:p>
            <a:pPr marL="461963" indent="-461963">
              <a:spcBef>
                <a:spcPct val="4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explore the planning pitfalls that plague many new ventures</a:t>
            </a:r>
          </a:p>
          <a:p>
            <a:pPr marL="461963" indent="-461963">
              <a:spcBef>
                <a:spcPct val="4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explain the business model canvas as an initial step in the planning process</a:t>
            </a:r>
          </a:p>
          <a:p>
            <a:pPr marL="461963" indent="-461963">
              <a:spcBef>
                <a:spcPct val="4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define a business plan and demonstrate its value</a:t>
            </a:r>
          </a:p>
          <a:p>
            <a:pPr marL="461963" indent="-461963">
              <a:spcBef>
                <a:spcPct val="4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describe the benefits of a business plan</a:t>
            </a:r>
          </a:p>
          <a:p>
            <a:pPr marL="461963" indent="-461963">
              <a:spcBef>
                <a:spcPct val="4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set forth the viewpoints of those who read a business plan </a:t>
            </a:r>
          </a:p>
          <a:p>
            <a:pPr marL="461963" indent="-461963">
              <a:spcBef>
                <a:spcPct val="4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emphasize the importance of coordinating the business plan segments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418196985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62EE16AC-E74F-4A23-AE62-73F115449A9B}" type="slidenum">
              <a:rPr lang="en-US"/>
              <a:pPr/>
              <a:t>20</a:t>
            </a:fld>
            <a:endParaRPr lang="en-US"/>
          </a:p>
        </p:txBody>
      </p:sp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12.3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Helpful Hints for Developing the Business 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Plan (cont’d)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" y="1162377"/>
            <a:ext cx="8458200" cy="4762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spcBef>
                <a:spcPts val="300"/>
              </a:spcBef>
              <a:buFont typeface="+mj-lt"/>
              <a:buAutoNum type="romanUcPeriod" startAt="4"/>
            </a:pPr>
            <a:r>
              <a:rPr lang="en-US" sz="1400" b="1" dirty="0">
                <a:solidFill>
                  <a:srgbClr val="0099CC"/>
                </a:solidFill>
              </a:rPr>
              <a:t>Operations Segment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Describe </a:t>
            </a:r>
            <a:r>
              <a:rPr lang="en-US" sz="1400" dirty="0"/>
              <a:t>the advantages of your location (zoning, tax laws, wage rates). List the production needs in </a:t>
            </a:r>
            <a:r>
              <a:rPr lang="en-US" sz="1400" dirty="0" smtClean="0"/>
              <a:t>terms of </a:t>
            </a:r>
            <a:r>
              <a:rPr lang="en-US" sz="1400" dirty="0"/>
              <a:t>facilities (plant, storage, office space) and equipment (machinery, furnishings, supplies).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Describe </a:t>
            </a:r>
            <a:r>
              <a:rPr lang="en-US" sz="1400" dirty="0"/>
              <a:t>the specific operations of the venture.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Indicate </a:t>
            </a:r>
            <a:r>
              <a:rPr lang="en-US" sz="1400" dirty="0"/>
              <a:t>proximity to your suppliers.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Mention </a:t>
            </a:r>
            <a:r>
              <a:rPr lang="en-US" sz="1400" dirty="0"/>
              <a:t>the need and use of personnel in the operation.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Provide </a:t>
            </a:r>
            <a:r>
              <a:rPr lang="en-US" sz="1400" dirty="0"/>
              <a:t>estimates of operation costs—but be careful: </a:t>
            </a:r>
            <a:r>
              <a:rPr lang="en-US" sz="1400" dirty="0" smtClean="0"/>
              <a:t>Entrepreneurs </a:t>
            </a:r>
            <a:r>
              <a:rPr lang="en-US" sz="1400" dirty="0"/>
              <a:t>underestimate their costs.</a:t>
            </a:r>
          </a:p>
          <a:p>
            <a:pPr marL="400050" indent="-400050">
              <a:spcBef>
                <a:spcPts val="300"/>
              </a:spcBef>
              <a:buFont typeface="+mj-lt"/>
              <a:buAutoNum type="romanUcPeriod" startAt="4"/>
            </a:pPr>
            <a:r>
              <a:rPr lang="en-US" sz="1400" b="1" dirty="0" smtClean="0">
                <a:solidFill>
                  <a:srgbClr val="0099CC"/>
                </a:solidFill>
              </a:rPr>
              <a:t>Management </a:t>
            </a:r>
            <a:r>
              <a:rPr lang="en-US" sz="1400" b="1" dirty="0">
                <a:solidFill>
                  <a:srgbClr val="0099CC"/>
                </a:solidFill>
              </a:rPr>
              <a:t>Segment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Supply </a:t>
            </a:r>
            <a:r>
              <a:rPr lang="en-US" sz="1400" dirty="0"/>
              <a:t>résumés of all key people in the management of your venture.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Carefully </a:t>
            </a:r>
            <a:r>
              <a:rPr lang="en-US" sz="1400" dirty="0"/>
              <a:t>describe the legal structure of your venture (sole proprietorship, partnership, or corporation).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Cover </a:t>
            </a:r>
            <a:r>
              <a:rPr lang="en-US" sz="1400" dirty="0"/>
              <a:t>the added assistance (if any) of advisors, consultants, and directors.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Give </a:t>
            </a:r>
            <a:r>
              <a:rPr lang="en-US" sz="1400" dirty="0"/>
              <a:t>information on how and how much everyone is to be compensated.</a:t>
            </a:r>
          </a:p>
          <a:p>
            <a:pPr marL="400050" indent="-400050">
              <a:spcBef>
                <a:spcPts val="300"/>
              </a:spcBef>
              <a:buFont typeface="+mj-lt"/>
              <a:buAutoNum type="romanUcPeriod" startAt="4"/>
            </a:pPr>
            <a:r>
              <a:rPr lang="en-US" sz="1400" b="1" dirty="0" smtClean="0">
                <a:solidFill>
                  <a:srgbClr val="0099CC"/>
                </a:solidFill>
              </a:rPr>
              <a:t>Financial </a:t>
            </a:r>
            <a:r>
              <a:rPr lang="en-US" sz="1400" b="1" dirty="0">
                <a:solidFill>
                  <a:srgbClr val="0099CC"/>
                </a:solidFill>
              </a:rPr>
              <a:t>Segment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Give </a:t>
            </a:r>
            <a:r>
              <a:rPr lang="en-US" sz="1400" dirty="0"/>
              <a:t>actual estimated statements.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Describe </a:t>
            </a:r>
            <a:r>
              <a:rPr lang="en-US" sz="1400" dirty="0"/>
              <a:t>the needed sources for your funds and the uses you intend for the money.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Develop </a:t>
            </a:r>
            <a:r>
              <a:rPr lang="en-US" sz="1400" dirty="0"/>
              <a:t>and present a budget.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Create </a:t>
            </a:r>
            <a:r>
              <a:rPr lang="en-US" sz="1400" dirty="0"/>
              <a:t>stages of financing for purposes of allowing evaluation by investors at various points.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74650" y="6240290"/>
            <a:ext cx="625475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b="1" i="1" dirty="0">
                <a:solidFill>
                  <a:srgbClr val="0099CC"/>
                </a:solidFill>
              </a:rPr>
              <a:t> </a:t>
            </a:r>
            <a:r>
              <a:rPr lang="en-US" sz="800" dirty="0">
                <a:solidFill>
                  <a:srgbClr val="0099CC"/>
                </a:solidFill>
              </a:rPr>
              <a:t>Donald F. </a:t>
            </a:r>
            <a:r>
              <a:rPr lang="en-US" sz="800" dirty="0" smtClean="0">
                <a:solidFill>
                  <a:srgbClr val="0099CC"/>
                </a:solidFill>
              </a:rPr>
              <a:t>Kuratko, </a:t>
            </a:r>
            <a:r>
              <a:rPr lang="en-US" sz="800" i="1" dirty="0">
                <a:solidFill>
                  <a:srgbClr val="0099CC"/>
                </a:solidFill>
              </a:rPr>
              <a:t>The Entrepreneurial Planning Guide </a:t>
            </a:r>
            <a:r>
              <a:rPr lang="en-US" sz="800" dirty="0">
                <a:solidFill>
                  <a:srgbClr val="0099CC"/>
                </a:solidFill>
              </a:rPr>
              <a:t>(Bloomington: Kelley School of Business, Indiana University, </a:t>
            </a:r>
            <a:r>
              <a:rPr lang="en-US" sz="800" dirty="0" smtClean="0">
                <a:solidFill>
                  <a:srgbClr val="0099CC"/>
                </a:solidFill>
              </a:rPr>
              <a:t>2015).</a:t>
            </a:r>
            <a:endParaRPr lang="en-US" sz="800" dirty="0">
              <a:solidFill>
                <a:srgbClr val="0099CC"/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12614173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62EE16AC-E74F-4A23-AE62-73F115449A9B}" type="slidenum">
              <a:rPr lang="en-US"/>
              <a:pPr/>
              <a:t>21</a:t>
            </a:fld>
            <a:endParaRPr lang="en-US"/>
          </a:p>
        </p:txBody>
      </p:sp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12.3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Helpful Hints for Developing the Business 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Plan (cont’d)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" y="1162377"/>
            <a:ext cx="84582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spcBef>
                <a:spcPts val="300"/>
              </a:spcBef>
              <a:buFont typeface="+mj-lt"/>
              <a:buAutoNum type="romanUcPeriod" startAt="7"/>
            </a:pPr>
            <a:r>
              <a:rPr lang="en-US" sz="1400" b="1" dirty="0" smtClean="0">
                <a:solidFill>
                  <a:srgbClr val="0099CC"/>
                </a:solidFill>
              </a:rPr>
              <a:t>Critical-Risks </a:t>
            </a:r>
            <a:r>
              <a:rPr lang="en-US" sz="1400" b="1" dirty="0">
                <a:solidFill>
                  <a:srgbClr val="0099CC"/>
                </a:solidFill>
              </a:rPr>
              <a:t>Segment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Discuss </a:t>
            </a:r>
            <a:r>
              <a:rPr lang="en-US" sz="1400" dirty="0"/>
              <a:t>potential risks before investors point them out—for example: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Price </a:t>
            </a:r>
            <a:r>
              <a:rPr lang="en-US" sz="1400" dirty="0"/>
              <a:t>cutting by competitors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Any </a:t>
            </a:r>
            <a:r>
              <a:rPr lang="en-US" sz="1400" dirty="0"/>
              <a:t>potentially unfavorable industry-wide trends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Design </a:t>
            </a:r>
            <a:r>
              <a:rPr lang="en-US" sz="1400" dirty="0"/>
              <a:t>or manufacturing costs in excess of estimates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Sales </a:t>
            </a:r>
            <a:r>
              <a:rPr lang="en-US" sz="1400" dirty="0"/>
              <a:t>projections not achieved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Product </a:t>
            </a:r>
            <a:r>
              <a:rPr lang="en-US" sz="1400" dirty="0"/>
              <a:t>development schedule not met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Difficulties </a:t>
            </a:r>
            <a:r>
              <a:rPr lang="en-US" sz="1400" dirty="0"/>
              <a:t>or long lead times encountered in the procurement of parts or raw materials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Greater </a:t>
            </a:r>
            <a:r>
              <a:rPr lang="en-US" sz="1400" dirty="0"/>
              <a:t>than expected innovation and development costs to stay competitive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Provide </a:t>
            </a:r>
            <a:r>
              <a:rPr lang="en-US" sz="1400" dirty="0"/>
              <a:t>some alternative courses of action</a:t>
            </a:r>
            <a:r>
              <a:rPr lang="en-US" sz="1400" dirty="0" smtClean="0"/>
              <a:t>.</a:t>
            </a:r>
          </a:p>
          <a:p>
            <a:pPr marL="400050" indent="-400050">
              <a:spcBef>
                <a:spcPts val="300"/>
              </a:spcBef>
              <a:buFont typeface="+mj-lt"/>
              <a:buAutoNum type="romanUcPeriod" startAt="8"/>
            </a:pPr>
            <a:r>
              <a:rPr lang="en-US" sz="1400" b="1" dirty="0" smtClean="0">
                <a:solidFill>
                  <a:srgbClr val="0099CC"/>
                </a:solidFill>
              </a:rPr>
              <a:t>Harvest </a:t>
            </a:r>
            <a:r>
              <a:rPr lang="en-US" sz="1400" b="1" dirty="0">
                <a:solidFill>
                  <a:srgbClr val="0099CC"/>
                </a:solidFill>
              </a:rPr>
              <a:t>Strategy Segment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Outline </a:t>
            </a:r>
            <a:r>
              <a:rPr lang="en-US" sz="1400" dirty="0"/>
              <a:t>a plan for a liquidity event—IPO or sale.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Describe </a:t>
            </a:r>
            <a:r>
              <a:rPr lang="en-US" sz="1400" dirty="0"/>
              <a:t>the plan for transition of leadership.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Mention </a:t>
            </a:r>
            <a:r>
              <a:rPr lang="en-US" sz="1400" dirty="0"/>
              <a:t>the preparations (insurance, trusts, and so on) needed for continuity of the business.</a:t>
            </a:r>
          </a:p>
          <a:p>
            <a:pPr marL="400050" indent="-400050">
              <a:spcBef>
                <a:spcPts val="300"/>
              </a:spcBef>
              <a:buFont typeface="+mj-lt"/>
              <a:buAutoNum type="romanUcPeriod" startAt="8"/>
            </a:pPr>
            <a:r>
              <a:rPr lang="en-US" sz="1400" b="1" dirty="0" smtClean="0">
                <a:solidFill>
                  <a:srgbClr val="0099CC"/>
                </a:solidFill>
              </a:rPr>
              <a:t>Milestone </a:t>
            </a:r>
            <a:r>
              <a:rPr lang="en-US" sz="1400" b="1" dirty="0">
                <a:solidFill>
                  <a:srgbClr val="0099CC"/>
                </a:solidFill>
              </a:rPr>
              <a:t>Schedule Segment</a:t>
            </a:r>
          </a:p>
          <a:p>
            <a:pPr marL="690563" lvl="1" indent="-233363">
              <a:spcBef>
                <a:spcPts val="300"/>
              </a:spcBef>
              <a:buFont typeface="Arial" pitchFamily="34" charset="0"/>
              <a:buChar char="•"/>
            </a:pPr>
            <a:r>
              <a:rPr lang="en-US" sz="1400" dirty="0" smtClean="0"/>
              <a:t>Develop </a:t>
            </a:r>
            <a:r>
              <a:rPr lang="en-US" sz="1400" dirty="0"/>
              <a:t>a timetable or chart to demonstrate when each phase of the venture is to be completed. This </a:t>
            </a:r>
            <a:r>
              <a:rPr lang="en-US" sz="1400" dirty="0" smtClean="0"/>
              <a:t>shows the </a:t>
            </a:r>
            <a:r>
              <a:rPr lang="en-US" sz="1400" dirty="0"/>
              <a:t>relationship of events and provides a deadline for accomplishment</a:t>
            </a:r>
            <a:r>
              <a:rPr lang="en-US" sz="1400" dirty="0" smtClean="0"/>
              <a:t>.</a:t>
            </a:r>
          </a:p>
          <a:p>
            <a:pPr marL="400050" indent="-400050">
              <a:spcBef>
                <a:spcPts val="300"/>
              </a:spcBef>
              <a:buFont typeface="+mj-lt"/>
              <a:buAutoNum type="romanUcPeriod" startAt="10"/>
            </a:pPr>
            <a:r>
              <a:rPr lang="en-US" sz="1400" b="1" dirty="0" smtClean="0">
                <a:solidFill>
                  <a:srgbClr val="0099CC"/>
                </a:solidFill>
              </a:rPr>
              <a:t>Appendix </a:t>
            </a:r>
            <a:r>
              <a:rPr lang="en-US" sz="1400" b="1" dirty="0">
                <a:solidFill>
                  <a:srgbClr val="0099CC"/>
                </a:solidFill>
              </a:rPr>
              <a:t>or Bibliography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74650" y="6240290"/>
            <a:ext cx="625475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800" b="1" i="1" dirty="0" smtClean="0">
                <a:solidFill>
                  <a:srgbClr val="0099CC"/>
                </a:solidFill>
              </a:rPr>
              <a:t>Source</a:t>
            </a:r>
            <a:r>
              <a:rPr lang="en-US" sz="800" b="1" dirty="0" smtClean="0">
                <a:solidFill>
                  <a:srgbClr val="0099CC"/>
                </a:solidFill>
              </a:rPr>
              <a:t>:</a:t>
            </a:r>
            <a:r>
              <a:rPr lang="en-US" sz="800" b="1" i="1" dirty="0" smtClean="0">
                <a:solidFill>
                  <a:srgbClr val="0099CC"/>
                </a:solidFill>
              </a:rPr>
              <a:t> </a:t>
            </a:r>
            <a:r>
              <a:rPr lang="en-US" sz="800" dirty="0" smtClean="0">
                <a:solidFill>
                  <a:srgbClr val="0099CC"/>
                </a:solidFill>
              </a:rPr>
              <a:t>Donald F. </a:t>
            </a:r>
            <a:r>
              <a:rPr lang="en-US" sz="800" dirty="0" err="1" smtClean="0">
                <a:solidFill>
                  <a:srgbClr val="0099CC"/>
                </a:solidFill>
              </a:rPr>
              <a:t>Kuratko</a:t>
            </a:r>
            <a:r>
              <a:rPr lang="en-US" sz="800" dirty="0" smtClean="0">
                <a:solidFill>
                  <a:srgbClr val="0099CC"/>
                </a:solidFill>
              </a:rPr>
              <a:t>, </a:t>
            </a:r>
            <a:r>
              <a:rPr lang="en-US" sz="800" i="1" dirty="0" smtClean="0">
                <a:solidFill>
                  <a:srgbClr val="0099CC"/>
                </a:solidFill>
              </a:rPr>
              <a:t>The Entrepreneurial Planning Guide </a:t>
            </a:r>
            <a:r>
              <a:rPr lang="en-US" sz="800" dirty="0" smtClean="0">
                <a:solidFill>
                  <a:srgbClr val="0099CC"/>
                </a:solidFill>
              </a:rPr>
              <a:t>(Bloomington: Kelley School of Business, Indiana University, 2015).</a:t>
            </a:r>
            <a:endParaRPr lang="en-US" sz="800" dirty="0">
              <a:solidFill>
                <a:srgbClr val="0099CC"/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15469691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92ACE7EF-7E0D-4804-8F4A-88982AF9A137}" type="slidenum">
              <a:rPr lang="en-US"/>
              <a:pPr/>
              <a:t>22</a:t>
            </a:fld>
            <a:endParaRPr lang="en-US"/>
          </a:p>
        </p:txBody>
      </p:sp>
      <p:sp>
        <p:nvSpPr>
          <p:cNvPr id="118579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Updating the Business Plan</a:t>
            </a:r>
          </a:p>
        </p:txBody>
      </p:sp>
      <p:grpSp>
        <p:nvGrpSpPr>
          <p:cNvPr id="1185795" name="Group 3"/>
          <p:cNvGrpSpPr>
            <a:grpSpLocks/>
          </p:cNvGrpSpPr>
          <p:nvPr/>
        </p:nvGrpSpPr>
        <p:grpSpPr bwMode="auto">
          <a:xfrm>
            <a:off x="1066800" y="1654175"/>
            <a:ext cx="7218363" cy="4441825"/>
            <a:chOff x="666" y="810"/>
            <a:chExt cx="4547" cy="2798"/>
          </a:xfrm>
        </p:grpSpPr>
        <p:pic>
          <p:nvPicPr>
            <p:cNvPr id="1185796" name="Picture 4" descr="Boxshdow0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3" y="1767"/>
              <a:ext cx="1394" cy="9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5797" name="Picture 5" descr="Boxshdow0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7" y="810"/>
              <a:ext cx="1394" cy="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85798" name="Group 6"/>
            <p:cNvGrpSpPr>
              <a:grpSpLocks/>
            </p:cNvGrpSpPr>
            <p:nvPr/>
          </p:nvGrpSpPr>
          <p:grpSpPr bwMode="auto">
            <a:xfrm>
              <a:off x="1878" y="1366"/>
              <a:ext cx="2002" cy="1575"/>
              <a:chOff x="1878" y="1496"/>
              <a:chExt cx="2002" cy="1360"/>
            </a:xfrm>
          </p:grpSpPr>
          <p:sp>
            <p:nvSpPr>
              <p:cNvPr id="1185799" name="_s1028"/>
              <p:cNvSpPr>
                <a:spLocks noChangeShapeType="1"/>
              </p:cNvSpPr>
              <p:nvPr/>
            </p:nvSpPr>
            <p:spPr bwMode="auto">
              <a:xfrm flipH="1" flipV="1">
                <a:off x="1878" y="1835"/>
                <a:ext cx="501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/>
              <a:lstStyle/>
              <a:p>
                <a:endParaRPr lang="en-US"/>
              </a:p>
            </p:txBody>
          </p:sp>
          <p:sp>
            <p:nvSpPr>
              <p:cNvPr id="1185800" name="_s1030"/>
              <p:cNvSpPr>
                <a:spLocks noChangeShapeType="1"/>
              </p:cNvSpPr>
              <p:nvPr/>
            </p:nvSpPr>
            <p:spPr bwMode="auto">
              <a:xfrm flipH="1">
                <a:off x="1878" y="2346"/>
                <a:ext cx="501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/>
              <a:lstStyle/>
              <a:p>
                <a:endParaRPr lang="en-US"/>
              </a:p>
            </p:txBody>
          </p:sp>
          <p:sp>
            <p:nvSpPr>
              <p:cNvPr id="1185801" name="_s1032"/>
              <p:cNvSpPr>
                <a:spLocks noChangeShapeType="1"/>
              </p:cNvSpPr>
              <p:nvPr/>
            </p:nvSpPr>
            <p:spPr bwMode="auto">
              <a:xfrm>
                <a:off x="2879" y="2516"/>
                <a:ext cx="0" cy="3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/>
              <a:lstStyle/>
              <a:p>
                <a:endParaRPr lang="en-US"/>
              </a:p>
            </p:txBody>
          </p:sp>
          <p:sp>
            <p:nvSpPr>
              <p:cNvPr id="1185802" name="_s1034"/>
              <p:cNvSpPr>
                <a:spLocks noChangeShapeType="1"/>
              </p:cNvSpPr>
              <p:nvPr/>
            </p:nvSpPr>
            <p:spPr bwMode="auto">
              <a:xfrm>
                <a:off x="3380" y="2346"/>
                <a:ext cx="50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/>
              <a:lstStyle/>
              <a:p>
                <a:endParaRPr lang="en-US"/>
              </a:p>
            </p:txBody>
          </p:sp>
          <p:sp>
            <p:nvSpPr>
              <p:cNvPr id="1185803" name="_s1036"/>
              <p:cNvSpPr>
                <a:spLocks noChangeShapeType="1"/>
              </p:cNvSpPr>
              <p:nvPr/>
            </p:nvSpPr>
            <p:spPr bwMode="auto">
              <a:xfrm flipV="1">
                <a:off x="3380" y="1836"/>
                <a:ext cx="50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/>
              <a:lstStyle/>
              <a:p>
                <a:endParaRPr lang="en-US"/>
              </a:p>
            </p:txBody>
          </p:sp>
          <p:sp>
            <p:nvSpPr>
              <p:cNvPr id="1185804" name="_s1038"/>
              <p:cNvSpPr>
                <a:spLocks noChangeShapeType="1"/>
              </p:cNvSpPr>
              <p:nvPr/>
            </p:nvSpPr>
            <p:spPr bwMode="auto">
              <a:xfrm flipV="1">
                <a:off x="2879" y="1496"/>
                <a:ext cx="0" cy="3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/>
              <a:lstStyle/>
              <a:p>
                <a:endParaRPr lang="en-US"/>
              </a:p>
            </p:txBody>
          </p:sp>
        </p:grpSp>
        <p:sp>
          <p:nvSpPr>
            <p:cNvPr id="1185805" name="Text Box 13"/>
            <p:cNvSpPr txBox="1">
              <a:spLocks noChangeArrowheads="1"/>
            </p:cNvSpPr>
            <p:nvPr/>
          </p:nvSpPr>
          <p:spPr bwMode="auto">
            <a:xfrm>
              <a:off x="2301" y="838"/>
              <a:ext cx="1146" cy="530"/>
            </a:xfrm>
            <a:prstGeom prst="rect">
              <a:avLst/>
            </a:prstGeom>
            <a:solidFill>
              <a:srgbClr val="CCECFF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C0C0C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600"/>
                <a:t>Financial Changes</a:t>
              </a:r>
            </a:p>
          </p:txBody>
        </p:sp>
        <p:pic>
          <p:nvPicPr>
            <p:cNvPr id="1185806" name="Picture 14" descr="Boxshdow0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9" y="1490"/>
              <a:ext cx="1394" cy="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85807" name="Text Box 15"/>
            <p:cNvSpPr txBox="1">
              <a:spLocks noChangeArrowheads="1"/>
            </p:cNvSpPr>
            <p:nvPr/>
          </p:nvSpPr>
          <p:spPr bwMode="auto">
            <a:xfrm>
              <a:off x="3881" y="1518"/>
              <a:ext cx="1146" cy="530"/>
            </a:xfrm>
            <a:prstGeom prst="rect">
              <a:avLst/>
            </a:prstGeom>
            <a:solidFill>
              <a:srgbClr val="CCECFF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C0C0C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600"/>
                <a:t>Changes in</a:t>
              </a:r>
              <a:br>
                <a:rPr lang="en-US" sz="1600"/>
              </a:br>
              <a:r>
                <a:rPr lang="en-US" sz="1600"/>
                <a:t>the Market</a:t>
              </a:r>
            </a:p>
          </p:txBody>
        </p:sp>
        <p:pic>
          <p:nvPicPr>
            <p:cNvPr id="1185808" name="Picture 16" descr="Boxshdow0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" y="1472"/>
              <a:ext cx="1394" cy="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85809" name="Text Box 17"/>
            <p:cNvSpPr txBox="1">
              <a:spLocks noChangeArrowheads="1"/>
            </p:cNvSpPr>
            <p:nvPr/>
          </p:nvSpPr>
          <p:spPr bwMode="auto">
            <a:xfrm>
              <a:off x="733" y="1500"/>
              <a:ext cx="1146" cy="530"/>
            </a:xfrm>
            <a:prstGeom prst="rect">
              <a:avLst/>
            </a:prstGeom>
            <a:solidFill>
              <a:srgbClr val="CCECFF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C0C0C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600"/>
                <a:t>Additional Financing</a:t>
              </a:r>
            </a:p>
          </p:txBody>
        </p:sp>
        <p:pic>
          <p:nvPicPr>
            <p:cNvPr id="1185810" name="Picture 18" descr="Boxshdow0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" y="2260"/>
              <a:ext cx="1394" cy="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85811" name="Text Box 19"/>
            <p:cNvSpPr txBox="1">
              <a:spLocks noChangeArrowheads="1"/>
            </p:cNvSpPr>
            <p:nvPr/>
          </p:nvSpPr>
          <p:spPr bwMode="auto">
            <a:xfrm>
              <a:off x="728" y="2288"/>
              <a:ext cx="1146" cy="530"/>
            </a:xfrm>
            <a:prstGeom prst="rect">
              <a:avLst/>
            </a:prstGeom>
            <a:solidFill>
              <a:srgbClr val="CCECFF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C0C0C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600"/>
                <a:t>Launch of a New Product or Service</a:t>
              </a:r>
            </a:p>
          </p:txBody>
        </p:sp>
        <p:pic>
          <p:nvPicPr>
            <p:cNvPr id="1185812" name="Picture 20" descr="Boxshdow0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5" y="2256"/>
              <a:ext cx="1394" cy="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85813" name="Text Box 21"/>
            <p:cNvSpPr txBox="1">
              <a:spLocks noChangeArrowheads="1"/>
            </p:cNvSpPr>
            <p:nvPr/>
          </p:nvSpPr>
          <p:spPr bwMode="auto">
            <a:xfrm>
              <a:off x="3877" y="2284"/>
              <a:ext cx="1146" cy="530"/>
            </a:xfrm>
            <a:prstGeom prst="rect">
              <a:avLst/>
            </a:prstGeom>
            <a:solidFill>
              <a:srgbClr val="CCECFF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C0C0C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600"/>
                <a:t>New Management Team</a:t>
              </a:r>
            </a:p>
          </p:txBody>
        </p:sp>
        <p:pic>
          <p:nvPicPr>
            <p:cNvPr id="1185814" name="Picture 22" descr="Boxshdow0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3" y="2914"/>
              <a:ext cx="1394" cy="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85815" name="Text Box 23"/>
            <p:cNvSpPr txBox="1">
              <a:spLocks noChangeArrowheads="1"/>
            </p:cNvSpPr>
            <p:nvPr/>
          </p:nvSpPr>
          <p:spPr bwMode="auto">
            <a:xfrm>
              <a:off x="2307" y="2942"/>
              <a:ext cx="1146" cy="530"/>
            </a:xfrm>
            <a:prstGeom prst="rect">
              <a:avLst/>
            </a:prstGeom>
            <a:solidFill>
              <a:srgbClr val="CCECFF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C0C0C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600"/>
                <a:t>Reflect the New Reality</a:t>
              </a:r>
            </a:p>
          </p:txBody>
        </p:sp>
        <p:sp>
          <p:nvSpPr>
            <p:cNvPr id="1185816" name="Text Box 24"/>
            <p:cNvSpPr txBox="1">
              <a:spLocks noChangeArrowheads="1"/>
            </p:cNvSpPr>
            <p:nvPr/>
          </p:nvSpPr>
          <p:spPr bwMode="blackWhite">
            <a:xfrm>
              <a:off x="2307" y="1744"/>
              <a:ext cx="1146" cy="816"/>
            </a:xfrm>
            <a:prstGeom prst="rect">
              <a:avLst/>
            </a:prstGeom>
            <a:solidFill>
              <a:srgbClr val="00B0F0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C0C0C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pPr algn="ctr" eaLnBrk="0" hangingPunct="0"/>
              <a:r>
                <a:rPr lang="en-US" sz="2000" b="1" dirty="0"/>
                <a:t>Reasons to Update the Plan</a:t>
              </a:r>
            </a:p>
          </p:txBody>
        </p:sp>
      </p:grpSp>
      <p:sp>
        <p:nvSpPr>
          <p:cNvPr id="2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10566448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185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61FA816F-14D3-4E7E-A93D-689F3D406EC8}" type="slidenum">
              <a:rPr lang="en-US"/>
              <a:pPr/>
              <a:t>23</a:t>
            </a:fld>
            <a:endParaRPr lang="en-US"/>
          </a:p>
        </p:txBody>
      </p:sp>
      <p:sp>
        <p:nvSpPr>
          <p:cNvPr id="117760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of the Business Plan: The </a:t>
            </a:r>
            <a:r>
              <a:rPr lang="en-US" dirty="0" smtClean="0"/>
              <a:t>“Pitch”</a:t>
            </a:r>
            <a:endParaRPr lang="en-US" dirty="0"/>
          </a:p>
        </p:txBody>
      </p:sp>
      <p:sp>
        <p:nvSpPr>
          <p:cNvPr id="1177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086725" cy="5181600"/>
          </a:xfrm>
        </p:spPr>
        <p:txBody>
          <a:bodyPr/>
          <a:lstStyle/>
          <a:p>
            <a:r>
              <a:rPr lang="en-US" sz="2400" dirty="0"/>
              <a:t>Know the outline thoroughly.</a:t>
            </a:r>
          </a:p>
          <a:p>
            <a:r>
              <a:rPr lang="en-US" sz="2400" dirty="0"/>
              <a:t>Use key words that help recall examples, visual aids,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or </a:t>
            </a:r>
            <a:r>
              <a:rPr lang="en-US" sz="2400" dirty="0"/>
              <a:t>other details.</a:t>
            </a:r>
          </a:p>
          <a:p>
            <a:r>
              <a:rPr lang="en-US" sz="2400" dirty="0"/>
              <a:t>Rehearse the presentation to get the feel of its length.</a:t>
            </a:r>
          </a:p>
          <a:p>
            <a:r>
              <a:rPr lang="en-US" sz="2400" dirty="0"/>
              <a:t>Be familiar with any equipment to be used in the presentation—use your own laptop.</a:t>
            </a:r>
          </a:p>
          <a:p>
            <a:r>
              <a:rPr lang="en-US" sz="2400" dirty="0"/>
              <a:t>The day before, practice the complete </a:t>
            </a:r>
            <a:r>
              <a:rPr lang="en-US" sz="2400" dirty="0" smtClean="0"/>
              <a:t>presentation </a:t>
            </a:r>
            <a:br>
              <a:rPr lang="en-US" sz="2400" dirty="0" smtClean="0"/>
            </a:br>
            <a:r>
              <a:rPr lang="en-US" sz="2400" dirty="0" smtClean="0"/>
              <a:t>by moving through each slide.</a:t>
            </a:r>
            <a:endParaRPr lang="en-US" sz="2400" dirty="0"/>
          </a:p>
        </p:txBody>
      </p:sp>
      <p:pic>
        <p:nvPicPr>
          <p:cNvPr id="1177604" name="Picture 4" descr="PE03726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312" y="4267200"/>
            <a:ext cx="1970088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79393719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77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77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77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77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77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0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3AAA2BF4-D4E3-4A3F-9A23-DA204D5217F7}" type="slidenum">
              <a:rPr lang="en-US"/>
              <a:pPr/>
              <a:t>24</a:t>
            </a:fld>
            <a:endParaRPr lang="en-US"/>
          </a:p>
        </p:txBody>
      </p:sp>
      <p:sp>
        <p:nvSpPr>
          <p:cNvPr id="118784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Suggestions for Presentation</a:t>
            </a:r>
          </a:p>
        </p:txBody>
      </p:sp>
      <p:sp>
        <p:nvSpPr>
          <p:cNvPr id="1187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7391400" cy="5181600"/>
          </a:xfrm>
        </p:spPr>
        <p:txBody>
          <a:bodyPr/>
          <a:lstStyle/>
          <a:p>
            <a:r>
              <a:rPr lang="en-US" dirty="0"/>
              <a:t>Focus on the </a:t>
            </a:r>
            <a:r>
              <a:rPr lang="en-US" b="1" dirty="0">
                <a:solidFill>
                  <a:srgbClr val="A50021"/>
                </a:solidFill>
              </a:rPr>
              <a:t>pain</a:t>
            </a:r>
            <a:r>
              <a:rPr lang="en-US" dirty="0"/>
              <a:t> for which your venture will be the solution.</a:t>
            </a:r>
          </a:p>
          <a:p>
            <a:r>
              <a:rPr lang="en-US" dirty="0"/>
              <a:t>Demonstrate the </a:t>
            </a:r>
            <a:r>
              <a:rPr lang="en-US" b="1" dirty="0">
                <a:solidFill>
                  <a:srgbClr val="A50021"/>
                </a:solidFill>
              </a:rPr>
              <a:t>reachable market</a:t>
            </a:r>
            <a:r>
              <a:rPr lang="en-US" dirty="0"/>
              <a:t>.</a:t>
            </a:r>
          </a:p>
          <a:p>
            <a:r>
              <a:rPr lang="en-US" dirty="0"/>
              <a:t>Explain the </a:t>
            </a:r>
            <a:r>
              <a:rPr lang="en-US" b="1" dirty="0">
                <a:solidFill>
                  <a:srgbClr val="A50021"/>
                </a:solidFill>
              </a:rPr>
              <a:t>business model</a:t>
            </a:r>
            <a:r>
              <a:rPr lang="en-US" dirty="0"/>
              <a:t>.</a:t>
            </a:r>
          </a:p>
          <a:p>
            <a:r>
              <a:rPr lang="en-US" dirty="0"/>
              <a:t>Tout the </a:t>
            </a:r>
            <a:r>
              <a:rPr lang="en-US" b="1" dirty="0">
                <a:solidFill>
                  <a:srgbClr val="A50021"/>
                </a:solidFill>
              </a:rPr>
              <a:t>management team</a:t>
            </a:r>
            <a:r>
              <a:rPr lang="en-US" dirty="0"/>
              <a:t>.</a:t>
            </a:r>
          </a:p>
          <a:p>
            <a:r>
              <a:rPr lang="en-US" dirty="0"/>
              <a:t>Explain your </a:t>
            </a:r>
            <a:r>
              <a:rPr lang="en-US" b="1" dirty="0">
                <a:solidFill>
                  <a:srgbClr val="A50021"/>
                </a:solidFill>
              </a:rPr>
              <a:t>metrics</a:t>
            </a:r>
            <a:r>
              <a:rPr lang="en-US" dirty="0"/>
              <a:t>.</a:t>
            </a:r>
          </a:p>
          <a:p>
            <a:r>
              <a:rPr lang="en-US" dirty="0"/>
              <a:t>Motivate the </a:t>
            </a:r>
            <a:r>
              <a:rPr lang="en-US" b="1" dirty="0">
                <a:solidFill>
                  <a:srgbClr val="A50021"/>
                </a:solidFill>
              </a:rPr>
              <a:t>audience</a:t>
            </a:r>
            <a:r>
              <a:rPr lang="en-US" dirty="0"/>
              <a:t>.</a:t>
            </a:r>
          </a:p>
          <a:p>
            <a:r>
              <a:rPr lang="en-US" dirty="0"/>
              <a:t>Why </a:t>
            </a:r>
            <a:r>
              <a:rPr lang="en-US" b="1" i="1" dirty="0">
                <a:solidFill>
                  <a:srgbClr val="A50021"/>
                </a:solidFill>
              </a:rPr>
              <a:t>you</a:t>
            </a:r>
            <a:r>
              <a:rPr lang="en-US" i="1" dirty="0"/>
              <a:t> </a:t>
            </a:r>
            <a:r>
              <a:rPr lang="en-US" dirty="0"/>
              <a:t>and why </a:t>
            </a:r>
            <a:r>
              <a:rPr lang="en-US" b="1" i="1" dirty="0">
                <a:solidFill>
                  <a:srgbClr val="A50021"/>
                </a:solidFill>
              </a:rPr>
              <a:t>now</a:t>
            </a:r>
            <a:r>
              <a:rPr lang="en-US" dirty="0"/>
              <a:t>?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69642853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87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87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87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87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87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87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87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4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4FEE03B9-EBE4-48B3-B449-ED1310D1E51E}" type="slidenum">
              <a:rPr lang="en-US"/>
              <a:pPr/>
              <a:t>25</a:t>
            </a:fld>
            <a:endParaRPr lang="en-US"/>
          </a:p>
        </p:txBody>
      </p:sp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54057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12.5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600" dirty="0">
                <a:solidFill>
                  <a:srgbClr val="0099CC"/>
                </a:solidFill>
                <a:effectLst/>
                <a:cs typeface="Tahoma" pitchFamily="34" charset="0"/>
              </a:rPr>
              <a:t>What to Do When a Venture Capitalist Turns You Down: </a:t>
            </a:r>
            <a:r>
              <a:rPr lang="en-US" sz="1600" dirty="0" smtClean="0">
                <a:solidFill>
                  <a:srgbClr val="0099CC"/>
                </a:solidFill>
                <a:effectLst/>
                <a:cs typeface="Tahoma" pitchFamily="34" charset="0"/>
              </a:rPr>
              <a:t>Ten </a:t>
            </a:r>
            <a:r>
              <a:rPr lang="en-US" sz="1600" dirty="0">
                <a:solidFill>
                  <a:srgbClr val="0099CC"/>
                </a:solidFill>
                <a:effectLst/>
                <a:cs typeface="Tahoma" pitchFamily="34" charset="0"/>
              </a:rPr>
              <a:t>Questions 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sp>
        <p:nvSpPr>
          <p:cNvPr id="280585" name="Rectangle 9"/>
          <p:cNvSpPr>
            <a:spLocks noChangeArrowheads="1"/>
          </p:cNvSpPr>
          <p:nvPr/>
        </p:nvSpPr>
        <p:spPr bwMode="auto">
          <a:xfrm>
            <a:off x="425450" y="1328738"/>
            <a:ext cx="8281988" cy="461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1600" i="1" dirty="0">
                <a:solidFill>
                  <a:srgbClr val="000000"/>
                </a:solidFill>
                <a:cs typeface="Times New Roman" pitchFamily="18" charset="0"/>
              </a:rPr>
              <a:t>Confirm the decision:</a:t>
            </a:r>
            <a:r>
              <a:rPr lang="en-US" sz="1600" dirty="0">
                <a:solidFill>
                  <a:srgbClr val="000000"/>
                </a:solidFill>
                <a:cs typeface="Times New Roman" pitchFamily="18" charset="0"/>
              </a:rPr>
              <a:t> “That means you do not wish to participate at this time?”</a:t>
            </a:r>
            <a:endParaRPr lang="en-US" sz="1600" dirty="0"/>
          </a:p>
          <a:p>
            <a:pPr marL="342900" indent="-342900" eaLnBrk="0" hangingPunct="0">
              <a:spcBef>
                <a:spcPct val="50000"/>
              </a:spcBef>
              <a:buFontTx/>
              <a:buAutoNum type="arabicPeriod"/>
            </a:pPr>
            <a:r>
              <a:rPr lang="en-US" sz="1600" i="1" dirty="0">
                <a:solidFill>
                  <a:srgbClr val="000000"/>
                </a:solidFill>
                <a:cs typeface="Times New Roman" pitchFamily="18" charset="0"/>
              </a:rPr>
              <a:t>Sell for the future:</a:t>
            </a:r>
            <a:r>
              <a:rPr lang="en-US" sz="1600" dirty="0">
                <a:solidFill>
                  <a:srgbClr val="000000"/>
                </a:solidFill>
                <a:cs typeface="Times New Roman" pitchFamily="18" charset="0"/>
              </a:rPr>
              <a:t> “Can we count you in for a second round of financing, after we’ve completed the first?”</a:t>
            </a:r>
            <a:endParaRPr lang="en-US" sz="1600" dirty="0"/>
          </a:p>
          <a:p>
            <a:pPr marL="342900" indent="-342900" eaLnBrk="0" hangingPunct="0">
              <a:spcBef>
                <a:spcPct val="50000"/>
              </a:spcBef>
              <a:buFontTx/>
              <a:buAutoNum type="arabicPeriod"/>
            </a:pPr>
            <a:r>
              <a:rPr lang="en-US" sz="1600" i="1" dirty="0">
                <a:solidFill>
                  <a:srgbClr val="000000"/>
                </a:solidFill>
                <a:cs typeface="Times New Roman" pitchFamily="18" charset="0"/>
              </a:rPr>
              <a:t>Find out why you were rejected:</a:t>
            </a:r>
            <a:r>
              <a:rPr lang="en-US" sz="1600" dirty="0">
                <a:solidFill>
                  <a:srgbClr val="000000"/>
                </a:solidFill>
                <a:cs typeface="Times New Roman" pitchFamily="18" charset="0"/>
              </a:rPr>
              <a:t> “Why do you choose not to participate in this deal?” (Timing? Fit? All filled up?)</a:t>
            </a:r>
            <a:endParaRPr lang="en-US" sz="1600" dirty="0"/>
          </a:p>
          <a:p>
            <a:pPr marL="342900" indent="-342900" eaLnBrk="0" hangingPunct="0">
              <a:spcBef>
                <a:spcPct val="50000"/>
              </a:spcBef>
              <a:buFontTx/>
              <a:buAutoNum type="arabicPeriod"/>
            </a:pPr>
            <a:r>
              <a:rPr lang="en-US" sz="1600" i="1" dirty="0">
                <a:solidFill>
                  <a:srgbClr val="000000"/>
                </a:solidFill>
                <a:cs typeface="Times New Roman" pitchFamily="18" charset="0"/>
              </a:rPr>
              <a:t>Ask for advice:</a:t>
            </a:r>
            <a:r>
              <a:rPr lang="en-US" sz="1600" dirty="0">
                <a:solidFill>
                  <a:srgbClr val="000000"/>
                </a:solidFill>
                <a:cs typeface="Times New Roman" pitchFamily="18" charset="0"/>
              </a:rPr>
              <a:t> “If you were in my position, how would you proceed?”</a:t>
            </a:r>
            <a:endParaRPr lang="en-US" sz="1600" dirty="0"/>
          </a:p>
          <a:p>
            <a:pPr marL="342900" indent="-342900" eaLnBrk="0" hangingPunct="0">
              <a:spcBef>
                <a:spcPct val="50000"/>
              </a:spcBef>
              <a:buFontTx/>
              <a:buAutoNum type="arabicPeriod"/>
            </a:pPr>
            <a:r>
              <a:rPr lang="en-US" sz="1600" i="1" dirty="0">
                <a:solidFill>
                  <a:srgbClr val="000000"/>
                </a:solidFill>
                <a:cs typeface="Times New Roman" pitchFamily="18" charset="0"/>
              </a:rPr>
              <a:t>Ask for suggestions:</a:t>
            </a:r>
            <a:r>
              <a:rPr lang="en-US" sz="1600" dirty="0">
                <a:solidFill>
                  <a:srgbClr val="000000"/>
                </a:solidFill>
                <a:cs typeface="Times New Roman" pitchFamily="18" charset="0"/>
              </a:rPr>
              <a:t> “Can you suggest a source who invests in this kind of deal?”</a:t>
            </a:r>
            <a:endParaRPr lang="en-US" sz="1600" dirty="0"/>
          </a:p>
          <a:p>
            <a:pPr marL="342900" indent="-342900" eaLnBrk="0" hangingPunct="0">
              <a:spcBef>
                <a:spcPct val="50000"/>
              </a:spcBef>
              <a:buFontTx/>
              <a:buAutoNum type="arabicPeriod"/>
            </a:pPr>
            <a:r>
              <a:rPr lang="en-US" sz="1600" i="1" dirty="0">
                <a:solidFill>
                  <a:srgbClr val="000000"/>
                </a:solidFill>
                <a:cs typeface="Times New Roman" pitchFamily="18" charset="0"/>
              </a:rPr>
              <a:t>Get the name:</a:t>
            </a:r>
            <a:r>
              <a:rPr lang="en-US" sz="1600" dirty="0">
                <a:solidFill>
                  <a:srgbClr val="000000"/>
                </a:solidFill>
                <a:cs typeface="Times New Roman" pitchFamily="18" charset="0"/>
              </a:rPr>
              <a:t> “Whom should I speak to when I’m there?”</a:t>
            </a:r>
            <a:endParaRPr lang="en-US" sz="1600" dirty="0"/>
          </a:p>
          <a:p>
            <a:pPr marL="342900" indent="-342900" eaLnBrk="0" hangingPunct="0">
              <a:spcBef>
                <a:spcPct val="50000"/>
              </a:spcBef>
              <a:buFontTx/>
              <a:buAutoNum type="arabicPeriod"/>
            </a:pPr>
            <a:r>
              <a:rPr lang="en-US" sz="1600" i="1" dirty="0">
                <a:solidFill>
                  <a:srgbClr val="000000"/>
                </a:solidFill>
                <a:cs typeface="Times New Roman" pitchFamily="18" charset="0"/>
              </a:rPr>
              <a:t>Find out why: </a:t>
            </a:r>
            <a:r>
              <a:rPr lang="en-US" sz="1600" dirty="0">
                <a:solidFill>
                  <a:srgbClr val="000000"/>
                </a:solidFill>
                <a:cs typeface="Times New Roman" pitchFamily="18" charset="0"/>
              </a:rPr>
              <a:t>“Why do you suggest this firm, and why do you think this is the best person to speak to there?”</a:t>
            </a:r>
            <a:endParaRPr lang="en-US" sz="1600" dirty="0"/>
          </a:p>
          <a:p>
            <a:pPr marL="342900" indent="-342900" eaLnBrk="0" hangingPunct="0">
              <a:spcBef>
                <a:spcPct val="50000"/>
              </a:spcBef>
              <a:buFontTx/>
              <a:buAutoNum type="arabicPeriod"/>
            </a:pPr>
            <a:r>
              <a:rPr lang="en-US" sz="1600" i="1" dirty="0">
                <a:solidFill>
                  <a:srgbClr val="000000"/>
                </a:solidFill>
                <a:cs typeface="Times New Roman" pitchFamily="18" charset="0"/>
              </a:rPr>
              <a:t>Work on an introduction:</a:t>
            </a:r>
            <a:r>
              <a:rPr lang="en-US" sz="1600" dirty="0">
                <a:solidFill>
                  <a:srgbClr val="000000"/>
                </a:solidFill>
                <a:cs typeface="Times New Roman" pitchFamily="18" charset="0"/>
              </a:rPr>
              <a:t> “Who would be the best person to introduce me?”</a:t>
            </a:r>
            <a:endParaRPr lang="en-US" sz="1600" dirty="0"/>
          </a:p>
          <a:p>
            <a:pPr marL="342900" indent="-342900" eaLnBrk="0" hangingPunct="0">
              <a:spcBef>
                <a:spcPct val="50000"/>
              </a:spcBef>
              <a:buFontTx/>
              <a:buAutoNum type="arabicPeriod"/>
            </a:pPr>
            <a:r>
              <a:rPr lang="en-US" sz="1600" i="1" dirty="0">
                <a:solidFill>
                  <a:srgbClr val="000000"/>
                </a:solidFill>
                <a:cs typeface="Times New Roman" pitchFamily="18" charset="0"/>
              </a:rPr>
              <a:t>Develop a reasonable excuse:</a:t>
            </a:r>
            <a:r>
              <a:rPr lang="en-US" sz="1600" dirty="0">
                <a:solidFill>
                  <a:srgbClr val="000000"/>
                </a:solidFill>
                <a:cs typeface="Times New Roman" pitchFamily="18" charset="0"/>
              </a:rPr>
              <a:t> “Can I tell him that your decision to turn us down was based on ____________ ?”</a:t>
            </a:r>
            <a:endParaRPr lang="en-US" sz="1600" dirty="0"/>
          </a:p>
          <a:p>
            <a:pPr marL="342900" indent="-342900" eaLnBrk="0" hangingPunct="0">
              <a:spcBef>
                <a:spcPct val="50000"/>
              </a:spcBef>
              <a:buFontTx/>
              <a:buAutoNum type="arabicPeriod"/>
            </a:pPr>
            <a:r>
              <a:rPr lang="en-US" sz="1600" i="1" dirty="0">
                <a:solidFill>
                  <a:srgbClr val="000000"/>
                </a:solidFill>
                <a:cs typeface="Times New Roman" pitchFamily="18" charset="0"/>
              </a:rPr>
              <a:t>Know your referral: </a:t>
            </a:r>
            <a:r>
              <a:rPr lang="en-US" sz="1600" dirty="0">
                <a:solidFill>
                  <a:srgbClr val="000000"/>
                </a:solidFill>
                <a:cs typeface="Times New Roman" pitchFamily="18" charset="0"/>
              </a:rPr>
              <a:t>“What will you tell him when he calls?”</a:t>
            </a:r>
            <a:endParaRPr lang="en-US" sz="1600" dirty="0"/>
          </a:p>
        </p:txBody>
      </p:sp>
      <p:sp>
        <p:nvSpPr>
          <p:cNvPr id="280586" name="Rectangle 10"/>
          <p:cNvSpPr>
            <a:spLocks noChangeArrowheads="1"/>
          </p:cNvSpPr>
          <p:nvPr/>
        </p:nvSpPr>
        <p:spPr bwMode="auto">
          <a:xfrm>
            <a:off x="371475" y="6117344"/>
            <a:ext cx="831532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b="1" i="1" dirty="0">
                <a:solidFill>
                  <a:srgbClr val="0099CC"/>
                </a:solidFill>
              </a:rPr>
              <a:t> </a:t>
            </a:r>
            <a:r>
              <a:rPr lang="en-US" sz="800" dirty="0">
                <a:solidFill>
                  <a:srgbClr val="0099CC"/>
                </a:solidFill>
              </a:rPr>
              <a:t>Joseph R. Mancuso, </a:t>
            </a:r>
            <a:r>
              <a:rPr lang="en-US" sz="800" i="1" dirty="0">
                <a:solidFill>
                  <a:srgbClr val="0099CC"/>
                </a:solidFill>
              </a:rPr>
              <a:t>How to Write a Winning Business Plan</a:t>
            </a:r>
            <a:r>
              <a:rPr lang="en-US" sz="800" dirty="0">
                <a:solidFill>
                  <a:srgbClr val="0099CC"/>
                </a:solidFill>
              </a:rPr>
              <a:t> (Englewood Cliffs, NJ: Prentice-Hall, 1985), 37. Reprinted with the permission of Simon &amp; Schuster Adult Publishing Group. Copyright © 1985 by Prentice-Hall, Inc.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427902378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80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8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8CF87824-1F3E-4538-A038-9888A440FD24}" type="slidenum">
              <a:rPr lang="en-US"/>
              <a:pPr/>
              <a:t>26</a:t>
            </a:fld>
            <a:endParaRPr lang="en-US"/>
          </a:p>
        </p:txBody>
      </p:sp>
      <p:sp>
        <p:nvSpPr>
          <p:cNvPr id="763906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42900"/>
            <a:ext cx="9144000" cy="655638"/>
          </a:xfrm>
        </p:spPr>
        <p:txBody>
          <a:bodyPr/>
          <a:lstStyle/>
          <a:p>
            <a:r>
              <a:rPr lang="en-US" sz="2800"/>
              <a:t>Key Terms and Concepts</a:t>
            </a:r>
          </a:p>
        </p:txBody>
      </p:sp>
      <p:sp>
        <p:nvSpPr>
          <p:cNvPr id="7639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/>
              <a:t>business model</a:t>
            </a:r>
            <a:endParaRPr lang="en-US" sz="2400" dirty="0" smtClean="0"/>
          </a:p>
          <a:p>
            <a:r>
              <a:rPr lang="en-US" sz="2400" dirty="0" smtClean="0"/>
              <a:t>business model canvas</a:t>
            </a:r>
          </a:p>
          <a:p>
            <a:r>
              <a:rPr lang="en-US" sz="2400" dirty="0" smtClean="0"/>
              <a:t>business </a:t>
            </a:r>
            <a:r>
              <a:rPr lang="en-US" sz="2400" dirty="0"/>
              <a:t>plan</a:t>
            </a:r>
          </a:p>
          <a:p>
            <a:r>
              <a:rPr lang="en-US" sz="2400" dirty="0"/>
              <a:t>elevator pitch</a:t>
            </a:r>
          </a:p>
          <a:p>
            <a:r>
              <a:rPr lang="en-US" sz="2400" dirty="0"/>
              <a:t>five-minute reading</a:t>
            </a:r>
          </a:p>
          <a:p>
            <a:r>
              <a:rPr lang="en-US" sz="2400" dirty="0"/>
              <a:t>management team</a:t>
            </a:r>
          </a:p>
          <a:p>
            <a:r>
              <a:rPr lang="en-US" sz="2400" dirty="0"/>
              <a:t>market niche</a:t>
            </a:r>
          </a:p>
        </p:txBody>
      </p:sp>
      <p:sp>
        <p:nvSpPr>
          <p:cNvPr id="76390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/>
              <a:t>marketing segment</a:t>
            </a:r>
          </a:p>
          <a:p>
            <a:r>
              <a:rPr lang="en-US" sz="2400"/>
              <a:t>marketing strategy</a:t>
            </a:r>
          </a:p>
          <a:p>
            <a:r>
              <a:rPr lang="en-US" sz="2400"/>
              <a:t>metrics</a:t>
            </a:r>
          </a:p>
          <a:p>
            <a:r>
              <a:rPr lang="en-US" sz="2400"/>
              <a:t>milestone schedule segment</a:t>
            </a:r>
          </a:p>
          <a:p>
            <a:r>
              <a:rPr lang="en-US" sz="2400"/>
              <a:t>pain </a:t>
            </a:r>
          </a:p>
          <a:p>
            <a:r>
              <a:rPr lang="en-US" sz="2400"/>
              <a:t>reachable market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2130242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6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6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6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6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6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63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63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63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639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639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639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639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639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3907" grpId="0" build="p"/>
      <p:bldP spid="76390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 (cont’d)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12–</a:t>
            </a:r>
            <a:fld id="{6C4AB44C-B47A-40E1-BA00-DC990B66070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219200"/>
            <a:ext cx="7924800" cy="5181600"/>
          </a:xfrm>
          <a:prstGeom prst="rect">
            <a:avLst/>
          </a:prstGeom>
        </p:spPr>
        <p:txBody>
          <a:bodyPr/>
          <a:lstStyle>
            <a:lvl1pPr marL="231775" indent="-231775" algn="l" rtl="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SzPct val="85000"/>
              <a:buChar char="•"/>
              <a:defRPr sz="28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88975" indent="-287338" algn="l" rtl="0" fontAlgn="base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  <a:defRPr sz="240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2pPr>
            <a:lvl3pPr marL="1082675" indent="-223838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3pPr>
            <a:lvl4pPr marL="1539875" indent="-223838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9pPr>
          </a:lstStyle>
          <a:p>
            <a:pPr marL="461963" indent="-461963">
              <a:spcBef>
                <a:spcPct val="50000"/>
              </a:spcBef>
              <a:buSzTx/>
              <a:buFontTx/>
              <a:buAutoNum type="arabicPeriod" startAt="7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review key recommendations by venture capital experts regarding a plan</a:t>
            </a:r>
          </a:p>
          <a:p>
            <a:pPr marL="461963" indent="-461963">
              <a:spcBef>
                <a:spcPct val="50000"/>
              </a:spcBef>
              <a:buSzTx/>
              <a:buFontTx/>
              <a:buAutoNum type="arabicPeriod" startAt="7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present a complete outline of an effective business plan</a:t>
            </a:r>
          </a:p>
          <a:p>
            <a:pPr marL="461963" indent="-461963">
              <a:spcBef>
                <a:spcPct val="50000"/>
              </a:spcBef>
              <a:buSzTx/>
              <a:buFontTx/>
              <a:buAutoNum type="arabicPeriod" startAt="8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present some helpful hints for writing an effective business plan</a:t>
            </a:r>
          </a:p>
          <a:p>
            <a:pPr marL="461963" indent="-461963">
              <a:spcBef>
                <a:spcPct val="50000"/>
              </a:spcBef>
              <a:buSzTx/>
              <a:buFontTx/>
              <a:buAutoNum type="arabicPeriod" startAt="8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highlight points to remember in the presentation of a business plan</a:t>
            </a:r>
            <a:endParaRPr lang="en-US" sz="2400" dirty="0">
              <a:effectLst/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40155687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6C35C1B9-B03F-469A-A5F1-990F49CD4C7D}" type="slidenum">
              <a:rPr lang="en-US"/>
              <a:pPr/>
              <a:t>4</a:t>
            </a:fld>
            <a:endParaRPr lang="en-US"/>
          </a:p>
        </p:txBody>
      </p:sp>
      <p:sp>
        <p:nvSpPr>
          <p:cNvPr id="115507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Pitfalls to Avoid in</a:t>
            </a:r>
            <a:r>
              <a:rPr lang="en-US" dirty="0" smtClean="0"/>
              <a:t> the Venture Planning</a:t>
            </a:r>
            <a:endParaRPr lang="en-US" dirty="0"/>
          </a:p>
        </p:txBody>
      </p:sp>
      <p:sp>
        <p:nvSpPr>
          <p:cNvPr id="1155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  <a:tabLst>
                <a:tab pos="1716088" algn="l"/>
              </a:tabLst>
            </a:pPr>
            <a:r>
              <a:rPr lang="en-US"/>
              <a:t>Pitfall 1:	No Realistic Goals</a:t>
            </a:r>
          </a:p>
          <a:p>
            <a:pPr>
              <a:spcBef>
                <a:spcPct val="50000"/>
              </a:spcBef>
              <a:tabLst>
                <a:tab pos="1716088" algn="l"/>
              </a:tabLst>
            </a:pPr>
            <a:r>
              <a:rPr lang="en-US"/>
              <a:t>Pitfall 2: 	Failure to Anticipate Roadblocks</a:t>
            </a:r>
          </a:p>
          <a:p>
            <a:pPr>
              <a:spcBef>
                <a:spcPct val="50000"/>
              </a:spcBef>
              <a:tabLst>
                <a:tab pos="1716088" algn="l"/>
              </a:tabLst>
            </a:pPr>
            <a:r>
              <a:rPr lang="en-US"/>
              <a:t>Pitfall 3:	No Commitment or Dedication</a:t>
            </a:r>
          </a:p>
          <a:p>
            <a:pPr>
              <a:spcBef>
                <a:spcPct val="50000"/>
              </a:spcBef>
              <a:tabLst>
                <a:tab pos="1716088" algn="l"/>
              </a:tabLst>
            </a:pPr>
            <a:r>
              <a:rPr lang="en-US"/>
              <a:t>Pitfall 4:	Lack of Demonstrated Experience</a:t>
            </a:r>
            <a:br>
              <a:rPr lang="en-US"/>
            </a:br>
            <a:r>
              <a:rPr lang="en-US"/>
              <a:t>	(Business or Technical)</a:t>
            </a:r>
          </a:p>
          <a:p>
            <a:pPr>
              <a:spcBef>
                <a:spcPct val="50000"/>
              </a:spcBef>
              <a:tabLst>
                <a:tab pos="1716088" algn="l"/>
              </a:tabLst>
            </a:pPr>
            <a:r>
              <a:rPr lang="en-US"/>
              <a:t>Pitfall 5:	No Market Niche (Segment)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33303649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Business Model Canvas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Structured brainstorming tool for entrepreneurs to use to define and understand the strategic focus and the questions that need to be answered for each of the nine building blocks.</a:t>
            </a:r>
          </a:p>
          <a:p>
            <a:pPr lvl="1"/>
            <a:r>
              <a:rPr lang="en-US" sz="2000" dirty="0" smtClean="0"/>
              <a:t>Value Proposition</a:t>
            </a:r>
          </a:p>
          <a:p>
            <a:pPr lvl="1"/>
            <a:r>
              <a:rPr lang="en-US" sz="2000" dirty="0" smtClean="0"/>
              <a:t>Customer Segments</a:t>
            </a:r>
          </a:p>
          <a:p>
            <a:pPr lvl="1"/>
            <a:r>
              <a:rPr lang="en-US" sz="2000" dirty="0" smtClean="0"/>
              <a:t>Channels</a:t>
            </a:r>
          </a:p>
          <a:p>
            <a:pPr lvl="1"/>
            <a:r>
              <a:rPr lang="en-US" sz="2000" dirty="0" smtClean="0"/>
              <a:t>Customer Relationships</a:t>
            </a:r>
          </a:p>
          <a:p>
            <a:pPr lvl="1"/>
            <a:r>
              <a:rPr lang="en-US" sz="2000" dirty="0" smtClean="0"/>
              <a:t>Revenue Streams</a:t>
            </a:r>
          </a:p>
          <a:p>
            <a:pPr lvl="1"/>
            <a:r>
              <a:rPr lang="en-US" sz="2000" dirty="0" smtClean="0"/>
              <a:t>Key Activities</a:t>
            </a:r>
          </a:p>
          <a:p>
            <a:pPr lvl="1"/>
            <a:r>
              <a:rPr lang="en-US" sz="2000" dirty="0" smtClean="0"/>
              <a:t>Key Resource</a:t>
            </a:r>
          </a:p>
          <a:p>
            <a:pPr lvl="1"/>
            <a:r>
              <a:rPr lang="en-US" sz="2000" dirty="0" smtClean="0"/>
              <a:t>Key Partners</a:t>
            </a:r>
          </a:p>
          <a:p>
            <a:pPr lvl="1"/>
            <a:r>
              <a:rPr lang="en-US" sz="2000" dirty="0" smtClean="0"/>
              <a:t>Cost Structure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12–</a:t>
            </a:r>
            <a:fld id="{156F8987-C48D-417D-AE86-78121009D989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ransition spd="slow">
    <p:cut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4BF2FAF4-430F-4500-8712-208152DA7600}" type="slidenum">
              <a:rPr lang="en-US"/>
              <a:pPr/>
              <a:t>6</a:t>
            </a:fld>
            <a:endParaRPr lang="en-US"/>
          </a:p>
        </p:txBody>
      </p:sp>
      <p:sp>
        <p:nvSpPr>
          <p:cNvPr id="115712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Business Plan</a:t>
            </a:r>
            <a:endParaRPr lang="en-US" dirty="0"/>
          </a:p>
        </p:txBody>
      </p:sp>
      <p:sp>
        <p:nvSpPr>
          <p:cNvPr id="1157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45000"/>
              </a:spcBef>
            </a:pPr>
            <a:r>
              <a:rPr lang="en-US" dirty="0" smtClean="0"/>
              <a:t>Provides a more specific and detailed exploration of the venture’s goals and operations with a clear path on how the venture will succeed.</a:t>
            </a:r>
          </a:p>
          <a:p>
            <a:pPr>
              <a:spcBef>
                <a:spcPct val="45000"/>
              </a:spcBef>
            </a:pPr>
            <a:r>
              <a:rPr lang="en-US" dirty="0" smtClean="0"/>
              <a:t>A </a:t>
            </a:r>
            <a:r>
              <a:rPr lang="en-US" dirty="0"/>
              <a:t>written document that details the proposed venture:</a:t>
            </a:r>
          </a:p>
          <a:p>
            <a:pPr lvl="1">
              <a:spcBef>
                <a:spcPct val="45000"/>
              </a:spcBef>
            </a:pPr>
            <a:r>
              <a:rPr lang="en-US" dirty="0"/>
              <a:t>Describes the current status, expected needs, and projected results of the new business.</a:t>
            </a:r>
            <a:endParaRPr lang="en-US" dirty="0" smtClean="0"/>
          </a:p>
          <a:p>
            <a:pPr lvl="1">
              <a:spcBef>
                <a:spcPct val="45000"/>
              </a:spcBef>
            </a:pPr>
            <a:r>
              <a:rPr lang="en-US" dirty="0" smtClean="0"/>
              <a:t>Demonstrates a clear picture of what that venture is, where it is going, and how the entrepreneur proposes it will get there.</a:t>
            </a: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13666266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D169CF4F-5F2F-490A-A445-E45E8F658062}" type="slidenum">
              <a:rPr lang="en-US"/>
              <a:pPr/>
              <a:t>7</a:t>
            </a:fld>
            <a:endParaRPr lang="en-US"/>
          </a:p>
        </p:txBody>
      </p:sp>
      <p:sp>
        <p:nvSpPr>
          <p:cNvPr id="1159174" name="Rectangle 6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Benefits of a Business Plan</a:t>
            </a:r>
          </a:p>
        </p:txBody>
      </p:sp>
      <p:sp>
        <p:nvSpPr>
          <p:cNvPr id="115917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For the Entrepreneur:</a:t>
            </a:r>
          </a:p>
          <a:p>
            <a:pPr lvl="1"/>
            <a:r>
              <a:rPr lang="en-US"/>
              <a:t>The time, effort, research, and discipline required to create a formal business plan forces the entrepreneur to view operating strategies and expected results critically and objectively.</a:t>
            </a:r>
          </a:p>
          <a:p>
            <a:r>
              <a:rPr lang="en-US"/>
              <a:t>For Outside Evaluators:</a:t>
            </a:r>
          </a:p>
          <a:p>
            <a:pPr lvl="1"/>
            <a:r>
              <a:rPr lang="en-US"/>
              <a:t>The business plan provides a tool for use in communications with outside financial sources.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78478837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45B684BE-3011-40E0-92E9-DCD94D96DA85}" type="slidenum">
              <a:rPr lang="en-US"/>
              <a:pPr/>
              <a:t>8</a:t>
            </a:fld>
            <a:endParaRPr lang="en-US"/>
          </a:p>
        </p:txBody>
      </p:sp>
      <p:sp>
        <p:nvSpPr>
          <p:cNvPr id="116121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Benefits of the Business Plan (cont’d)</a:t>
            </a:r>
          </a:p>
        </p:txBody>
      </p:sp>
      <p:sp>
        <p:nvSpPr>
          <p:cNvPr id="1161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7848600" cy="51816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dirty="0"/>
              <a:t>Specifically for the Financial Sources: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Details the market potential and plans for securing a share of that market.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Shows how the venture’s intends to service debt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or </a:t>
            </a:r>
            <a:r>
              <a:rPr lang="en-US" dirty="0"/>
              <a:t>provide an adequate return on equity.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Identifies critical risks and crucial events with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</a:t>
            </a:r>
            <a:r>
              <a:rPr lang="en-US" dirty="0"/>
              <a:t>discussion of contingency plans.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Contains the necessary information for a thorough business and financial evaluation.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39232434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12–</a:t>
            </a:r>
            <a:fld id="{F44D2B9E-78E5-4D8C-B91A-BFF39D5EB644}" type="slidenum">
              <a:rPr lang="en-US"/>
              <a:pPr/>
              <a:t>9</a:t>
            </a:fld>
            <a:endParaRPr lang="en-US"/>
          </a:p>
        </p:txBody>
      </p:sp>
      <p:sp>
        <p:nvSpPr>
          <p:cNvPr id="116326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Developing a Well-Conceived Business Plan</a:t>
            </a:r>
          </a:p>
        </p:txBody>
      </p:sp>
      <p:sp>
        <p:nvSpPr>
          <p:cNvPr id="1163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3668" y="1219200"/>
            <a:ext cx="7848600" cy="5181600"/>
          </a:xfrm>
        </p:spPr>
        <p:txBody>
          <a:bodyPr/>
          <a:lstStyle/>
          <a:p>
            <a:pPr>
              <a:spcBef>
                <a:spcPct val="35000"/>
              </a:spcBef>
            </a:pPr>
            <a:r>
              <a:rPr lang="en-US" sz="2400" dirty="0"/>
              <a:t>The Five-Minute Reading</a:t>
            </a:r>
          </a:p>
          <a:p>
            <a:pPr lvl="1" indent="-342900">
              <a:spcBef>
                <a:spcPct val="350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Determine the characteristics of the venture and its industry.</a:t>
            </a:r>
          </a:p>
          <a:p>
            <a:pPr lvl="1" indent="-342900">
              <a:spcBef>
                <a:spcPct val="350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Determine the financial structure of the plan (amount of debt or equity investment required).</a:t>
            </a:r>
          </a:p>
          <a:p>
            <a:pPr lvl="1" indent="-342900">
              <a:spcBef>
                <a:spcPct val="350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Read the latest balance sheet (to determine liquidity, net worth, and debt/equity).</a:t>
            </a:r>
          </a:p>
          <a:p>
            <a:pPr lvl="1" indent="-342900">
              <a:spcBef>
                <a:spcPct val="350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Determine the quality of entrepreneurs in the venture (sometimes </a:t>
            </a:r>
            <a:r>
              <a:rPr lang="en-US" sz="2000" i="1" dirty="0"/>
              <a:t>the</a:t>
            </a:r>
            <a:r>
              <a:rPr lang="en-US" sz="2000" dirty="0"/>
              <a:t> most important step).</a:t>
            </a:r>
          </a:p>
          <a:p>
            <a:pPr lvl="1" indent="-342900">
              <a:spcBef>
                <a:spcPct val="350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Establish the unique feature in this venture (find out what is different).</a:t>
            </a:r>
          </a:p>
          <a:p>
            <a:pPr lvl="1" indent="-342900">
              <a:spcBef>
                <a:spcPct val="350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Read the entire plan over lightly (this is when the entire package is paged through for a casual look at graphs, charts, exhibits, and other plan components).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98908499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uratko10e_PPT">
  <a:themeElements>
    <a:clrScheme name="Entrepreneurship 8e.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trepreneurship 8e.">
      <a:majorFont>
        <a:latin typeface="Tahom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ntrepreneurship 8e.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</TotalTime>
  <Words>3169</Words>
  <Application>Microsoft Office PowerPoint</Application>
  <PresentationFormat>On-screen Show (4:3)</PresentationFormat>
  <Paragraphs>354</Paragraphs>
  <Slides>26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Kuratko10e_PPT</vt:lpstr>
      <vt:lpstr>Developing an Effective Business Plan</vt:lpstr>
      <vt:lpstr>Learning Objectives</vt:lpstr>
      <vt:lpstr>Learning Objectives (cont’d)</vt:lpstr>
      <vt:lpstr>Pitfalls to Avoid in the Venture Planning</vt:lpstr>
      <vt:lpstr>Business Model Canvas</vt:lpstr>
      <vt:lpstr>Business Plan</vt:lpstr>
      <vt:lpstr>Benefits of a Business Plan</vt:lpstr>
      <vt:lpstr>Benefits of the Business Plan (cont’d)</vt:lpstr>
      <vt:lpstr>Developing a Well-Conceived Business Plan</vt:lpstr>
      <vt:lpstr>Putting the Package Together</vt:lpstr>
      <vt:lpstr>Guidelines to Remember</vt:lpstr>
      <vt:lpstr>Table 12.1 Common Business Plan Phrases: Statement versus Reality </vt:lpstr>
      <vt:lpstr>Questions to Be Answered</vt:lpstr>
      <vt:lpstr>Elements of a Business Plan</vt:lpstr>
      <vt:lpstr>Elements of a Business Plan (cont’d)</vt:lpstr>
      <vt:lpstr>Elements of a Business Plan (cont’d)</vt:lpstr>
      <vt:lpstr>Elements of a Business Plan (cont’d)</vt:lpstr>
      <vt:lpstr>Milestone Schedule Segment</vt:lpstr>
      <vt:lpstr>Table 12.3 Helpful Hints for Developing the Business Plan</vt:lpstr>
      <vt:lpstr>Table 12.3 Helpful Hints for Developing the Business Plan (cont’d)</vt:lpstr>
      <vt:lpstr>Table 12.3 Helpful Hints for Developing the Business Plan (cont’d)</vt:lpstr>
      <vt:lpstr>Updating the Business Plan</vt:lpstr>
      <vt:lpstr>Presentation of the Business Plan: The “Pitch”</vt:lpstr>
      <vt:lpstr>Suggestions for Presentation</vt:lpstr>
      <vt:lpstr>Table 12.5 What to Do When a Venture Capitalist Turns You Down: Ten Questions </vt:lpstr>
      <vt:lpstr>Key Terms and Concepts</vt:lpstr>
    </vt:vector>
  </TitlesOfParts>
  <Manager>Judy O’Neill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Entrepreneurship:  Evolutionary Development—Revolutionary Impact</dc:title>
  <dc:subject>Chapter 1</dc:subject>
  <dc:creator>Juli's Computer</dc:creator>
  <cp:lastModifiedBy>Juli's Computer</cp:lastModifiedBy>
  <cp:revision>35</cp:revision>
  <dcterms:created xsi:type="dcterms:W3CDTF">2015-10-22T14:38:24Z</dcterms:created>
  <dcterms:modified xsi:type="dcterms:W3CDTF">2015-10-26T14:25:46Z</dcterms:modified>
</cp:coreProperties>
</file>